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8"/>
  </p:notesMasterIdLst>
  <p:sldIdLst>
    <p:sldId id="321" r:id="rId2"/>
    <p:sldId id="325" r:id="rId3"/>
    <p:sldId id="327" r:id="rId4"/>
    <p:sldId id="322" r:id="rId5"/>
    <p:sldId id="328" r:id="rId6"/>
    <p:sldId id="329" r:id="rId7"/>
    <p:sldId id="337" r:id="rId8"/>
    <p:sldId id="331" r:id="rId9"/>
    <p:sldId id="334" r:id="rId10"/>
    <p:sldId id="336" r:id="rId11"/>
    <p:sldId id="338" r:id="rId12"/>
    <p:sldId id="332" r:id="rId13"/>
    <p:sldId id="333" r:id="rId14"/>
    <p:sldId id="324" r:id="rId15"/>
    <p:sldId id="326" r:id="rId16"/>
    <p:sldId id="33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F Whitman" initials="AFW" lastIdx="3" clrIdx="0">
    <p:extLst>
      <p:ext uri="{19B8F6BF-5375-455C-9EA6-DF929625EA0E}">
        <p15:presenceInfo xmlns:p15="http://schemas.microsoft.com/office/powerpoint/2012/main" userId="Andrew F Whit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93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1206" autoAdjust="0"/>
  </p:normalViewPr>
  <p:slideViewPr>
    <p:cSldViewPr snapToGrid="0">
      <p:cViewPr varScale="1">
        <p:scale>
          <a:sx n="76" d="100"/>
          <a:sy n="76" d="100"/>
        </p:scale>
        <p:origin x="54" y="7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F9A4E-767B-4078-AFDB-93FB822E22E4}" type="datetimeFigureOut">
              <a:rPr lang="en-US" smtClean="0"/>
              <a:t>5/6/2023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C033B-6787-4467-806B-55807AC0C067}" type="slidenum">
              <a:rPr lang="en-US" smtClean="0"/>
              <a:t>‹#›</a:t>
            </a:fld>
            <a:endParaRPr lang="en-US" dirty="0"/>
          </a:p>
        </p:txBody>
      </p:sp>
    </p:spTree>
    <p:extLst>
      <p:ext uri="{BB962C8B-B14F-4D97-AF65-F5344CB8AC3E}">
        <p14:creationId xmlns:p14="http://schemas.microsoft.com/office/powerpoint/2010/main" val="35506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Introductions, Professor Andy (5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Panel Discussion: Elsa Dahlman, President of GIS, Panel Moderator (40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Questions and Discussion (15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Recognition Announcements (Andy) (15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Gamma Iota Sigma Overview (Elsa) (15 min)</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Networking and Cookies (until 7:55p min)</a:t>
            </a:r>
          </a:p>
          <a:p>
            <a:endParaRPr lang="en-US" dirty="0"/>
          </a:p>
        </p:txBody>
      </p:sp>
      <p:sp>
        <p:nvSpPr>
          <p:cNvPr id="4" name="Slide Number Placeholder 3"/>
          <p:cNvSpPr>
            <a:spLocks noGrp="1"/>
          </p:cNvSpPr>
          <p:nvPr>
            <p:ph type="sldNum" sz="quarter" idx="5"/>
          </p:nvPr>
        </p:nvSpPr>
        <p:spPr/>
        <p:txBody>
          <a:bodyPr/>
          <a:lstStyle/>
          <a:p>
            <a:fld id="{70FC033B-6787-4467-806B-55807AC0C067}" type="slidenum">
              <a:rPr lang="en-US" smtClean="0"/>
              <a:t>1</a:t>
            </a:fld>
            <a:endParaRPr lang="en-US" dirty="0"/>
          </a:p>
        </p:txBody>
      </p:sp>
    </p:spTree>
    <p:extLst>
      <p:ext uri="{BB962C8B-B14F-4D97-AF65-F5344CB8AC3E}">
        <p14:creationId xmlns:p14="http://schemas.microsoft.com/office/powerpoint/2010/main" val="7211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 Jo Greiner, MN Board on Aging</a:t>
            </a:r>
            <a:r>
              <a:rPr lang="en-US" baseline="0" dirty="0" smtClean="0"/>
              <a:t> was the most helpful.</a:t>
            </a:r>
          </a:p>
          <a:p>
            <a:r>
              <a:rPr lang="en-US" baseline="0" dirty="0" smtClean="0"/>
              <a:t>Don’t pay– Appeal delays an action against you.</a:t>
            </a:r>
            <a:endParaRPr lang="en-US" dirty="0"/>
          </a:p>
        </p:txBody>
      </p:sp>
      <p:sp>
        <p:nvSpPr>
          <p:cNvPr id="4" name="Slide Number Placeholder 3"/>
          <p:cNvSpPr>
            <a:spLocks noGrp="1"/>
          </p:cNvSpPr>
          <p:nvPr>
            <p:ph type="sldNum" sz="quarter" idx="10"/>
          </p:nvPr>
        </p:nvSpPr>
        <p:spPr/>
        <p:txBody>
          <a:bodyPr/>
          <a:lstStyle/>
          <a:p>
            <a:fld id="{70FC033B-6787-4467-806B-55807AC0C067}" type="slidenum">
              <a:rPr lang="en-US" smtClean="0"/>
              <a:t>10</a:t>
            </a:fld>
            <a:endParaRPr lang="en-US" dirty="0"/>
          </a:p>
        </p:txBody>
      </p:sp>
    </p:spTree>
    <p:extLst>
      <p:ext uri="{BB962C8B-B14F-4D97-AF65-F5344CB8AC3E}">
        <p14:creationId xmlns:p14="http://schemas.microsoft.com/office/powerpoint/2010/main" val="357956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BEB685-DD89-4E52-AB09-B4CD444CDD48}" type="datetime1">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455650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3DF55-D1C2-4473-AFB9-DA88963405DD}" type="datetime1">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10489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BA09D8-8DB8-46E6-8108-E40D1FF09F03}" type="datetime1">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68269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98EF71E-B15D-F14E-AB8D-DD4257B92576}"/>
              </a:ext>
            </a:extLst>
          </p:cNvPr>
          <p:cNvSpPr>
            <a:spLocks noGrp="1"/>
          </p:cNvSpPr>
          <p:nvPr>
            <p:ph idx="1"/>
          </p:nvPr>
        </p:nvSpPr>
        <p:spPr>
          <a:xfrm>
            <a:off x="609600" y="1371600"/>
            <a:ext cx="11039061" cy="5029200"/>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5741C17C-01DB-B84C-9F36-24F480984044}"/>
              </a:ext>
            </a:extLst>
          </p:cNvPr>
          <p:cNvSpPr/>
          <p:nvPr userDrawn="1"/>
        </p:nvSpPr>
        <p:spPr>
          <a:xfrm>
            <a:off x="0" y="0"/>
            <a:ext cx="12192000" cy="914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a:extLst>
              <a:ext uri="{FF2B5EF4-FFF2-40B4-BE49-F238E27FC236}">
                <a16:creationId xmlns:a16="http://schemas.microsoft.com/office/drawing/2014/main" id="{AE78FDD8-E69E-3F4A-A20B-A41F352CD98E}"/>
              </a:ext>
            </a:extLst>
          </p:cNvPr>
          <p:cNvSpPr>
            <a:spLocks noGrp="1"/>
          </p:cNvSpPr>
          <p:nvPr>
            <p:ph type="title"/>
          </p:nvPr>
        </p:nvSpPr>
        <p:spPr>
          <a:xfrm>
            <a:off x="609600" y="2"/>
            <a:ext cx="8195237" cy="914399"/>
          </a:xfrm>
        </p:spPr>
        <p:txBody>
          <a:bodyPr>
            <a:normAutofit/>
          </a:bodyPr>
          <a:lstStyle>
            <a:lvl1pPr>
              <a:defRPr sz="3600">
                <a:solidFill>
                  <a:srgbClr val="FFCC33"/>
                </a:solidFill>
              </a:defRPr>
            </a:lvl1pPr>
          </a:lstStyle>
          <a:p>
            <a:r>
              <a:rPr lang="en-US" dirty="0"/>
              <a:t>Click to edit Master title style</a:t>
            </a:r>
          </a:p>
        </p:txBody>
      </p:sp>
      <p:pic>
        <p:nvPicPr>
          <p:cNvPr id="13" name="Picture 12">
            <a:extLst>
              <a:ext uri="{FF2B5EF4-FFF2-40B4-BE49-F238E27FC236}">
                <a16:creationId xmlns:a16="http://schemas.microsoft.com/office/drawing/2014/main" id="{4F490FBD-4E39-3B44-9D49-1573B7BFF1D8}"/>
              </a:ext>
            </a:extLst>
          </p:cNvPr>
          <p:cNvPicPr>
            <a:picLocks noChangeAspect="1"/>
          </p:cNvPicPr>
          <p:nvPr userDrawn="1"/>
        </p:nvPicPr>
        <p:blipFill>
          <a:blip r:embed="rId2"/>
          <a:stretch>
            <a:fillRect/>
          </a:stretch>
        </p:blipFill>
        <p:spPr>
          <a:xfrm>
            <a:off x="9414438" y="209550"/>
            <a:ext cx="2150533" cy="495300"/>
          </a:xfrm>
          <a:prstGeom prst="rect">
            <a:avLst/>
          </a:prstGeom>
        </p:spPr>
      </p:pic>
    </p:spTree>
    <p:extLst>
      <p:ext uri="{BB962C8B-B14F-4D97-AF65-F5344CB8AC3E}">
        <p14:creationId xmlns:p14="http://schemas.microsoft.com/office/powerpoint/2010/main" val="163185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902F26-E9EF-4E9B-9AEB-4840CDF3F083}" type="datetime1">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151470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F0F639-E9D2-427F-B03F-8F3DA72D05B7}" type="datetime1">
              <a:rPr lang="en-US" smtClean="0"/>
              <a:t>5/6/2023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34278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05FE0-53A2-408A-9ACB-7558F71F6D4A}" type="datetime1">
              <a:rPr lang="en-US" smtClean="0"/>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407039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5804C-F3B5-482C-8619-776BE330BEDD}" type="datetime1">
              <a:rPr lang="en-US" smtClean="0"/>
              <a:t>5/6/2023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29702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3AF2B8-2E72-480A-A17E-0FCFC8047937}" type="datetime1">
              <a:rPr lang="en-US" smtClean="0"/>
              <a:t>5/6/2023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25760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77298-A18D-4CD2-8CEE-40C145243B55}" type="datetime1">
              <a:rPr lang="en-US" smtClean="0"/>
              <a:t>5/6/2023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3342172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0D30-C317-48DC-88A8-86D52D2033E1}" type="datetime1">
              <a:rPr lang="en-US" smtClean="0"/>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187425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ABB30-4CE2-4086-B86D-20FA6211A08B}" type="datetime1">
              <a:rPr lang="en-US" smtClean="0"/>
              <a:t>5/6/2023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07EB59-5149-4B6C-94A6-6D876B82251A}" type="slidenum">
              <a:rPr lang="en-US" smtClean="0"/>
              <a:t>‹#›</a:t>
            </a:fld>
            <a:endParaRPr lang="en-US" dirty="0"/>
          </a:p>
        </p:txBody>
      </p:sp>
    </p:spTree>
    <p:extLst>
      <p:ext uri="{BB962C8B-B14F-4D97-AF65-F5344CB8AC3E}">
        <p14:creationId xmlns:p14="http://schemas.microsoft.com/office/powerpoint/2010/main" val="278750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0899-8869-4AD5-9CE0-2EB1278C607D}" type="datetime1">
              <a:rPr lang="en-US" smtClean="0"/>
              <a:t>5/6/2023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7EB59-5149-4B6C-94A6-6D876B82251A}" type="slidenum">
              <a:rPr lang="en-US" smtClean="0"/>
              <a:t>‹#›</a:t>
            </a:fld>
            <a:endParaRPr lang="en-US" dirty="0"/>
          </a:p>
        </p:txBody>
      </p:sp>
    </p:spTree>
    <p:extLst>
      <p:ext uri="{BB962C8B-B14F-4D97-AF65-F5344CB8AC3E}">
        <p14:creationId xmlns:p14="http://schemas.microsoft.com/office/powerpoint/2010/main" val="122744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umn.zoom.us/j/9979791780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state.mn.us/facilities/insurance/clearinghouse/complaints.html" TargetMode="External"/><Relationship Id="rId2" Type="http://schemas.openxmlformats.org/officeDocument/2006/relationships/hyperlink" Target="https://mn.gov/commerce/consumer/file-a-complaint/" TargetMode="External"/><Relationship Id="rId1" Type="http://schemas.openxmlformats.org/officeDocument/2006/relationships/slideLayout" Target="../slideLayouts/slideLayout12.xml"/><Relationship Id="rId5" Type="http://schemas.openxmlformats.org/officeDocument/2006/relationships/hyperlink" Target="https://www.health.state.mn.us/facilities/insurance/managedcare/docs/hmoform.docx" TargetMode="External"/><Relationship Id="rId4" Type="http://schemas.openxmlformats.org/officeDocument/2006/relationships/hyperlink" Target="https://www.health.state.mn.us/facilities/insurance/managedcare/docs/hmoform.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asnem.org/home/senior-citizens-law-project/" TargetMode="External"/><Relationship Id="rId2" Type="http://schemas.openxmlformats.org/officeDocument/2006/relationships/hyperlink" Target="https://www.lawhelpmn.org/loon/services/mmla-minneapolis-senior-law-project" TargetMode="External"/><Relationship Id="rId1" Type="http://schemas.openxmlformats.org/officeDocument/2006/relationships/slideLayout" Target="../slideLayouts/slideLayout12.xml"/><Relationship Id="rId5" Type="http://schemas.openxmlformats.org/officeDocument/2006/relationships/hyperlink" Target="https://www.hhs.gov/about/agencies/omha/the-appeals-process/index.html" TargetMode="External"/><Relationship Id="rId4" Type="http://schemas.openxmlformats.org/officeDocument/2006/relationships/hyperlink" Target="https://www.smrls.org/get-help/legal-services/senio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umra.umn.edu/news/when-will-medicare-advantage-bubble-burst"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umra.umn.edu/news/when-will-medicare-advantage-bubble-burst"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AFBC36-C4AD-2446-B3FD-7F0668FC5D04}"/>
              </a:ext>
            </a:extLst>
          </p:cNvPr>
          <p:cNvSpPr>
            <a:spLocks noGrp="1"/>
          </p:cNvSpPr>
          <p:nvPr>
            <p:ph type="title"/>
          </p:nvPr>
        </p:nvSpPr>
        <p:spPr>
          <a:xfrm>
            <a:off x="0" y="-677332"/>
            <a:ext cx="12192000" cy="1591734"/>
          </a:xfrm>
        </p:spPr>
        <p:txBody>
          <a:bodyPr>
            <a:normAutofit fontScale="90000"/>
          </a:bodyPr>
          <a:lstStyle/>
          <a:p>
            <a:r>
              <a:rPr lang="en-US" dirty="0"/>
              <a:t>                                 </a:t>
            </a:r>
            <a:br>
              <a:rPr lang="en-US" dirty="0"/>
            </a:br>
            <a:r>
              <a:rPr lang="en-US" dirty="0"/>
              <a:t/>
            </a:r>
            <a:br>
              <a:rPr lang="en-US" dirty="0"/>
            </a:br>
            <a:r>
              <a:rPr lang="en-US" dirty="0" smtClean="0"/>
              <a:t> UNIVERSITY </a:t>
            </a:r>
            <a:r>
              <a:rPr lang="en-US" dirty="0"/>
              <a:t>OF MINNESOTA RETIREES ASSOCIATION</a:t>
            </a:r>
            <a:br>
              <a:rPr lang="en-US" dirty="0"/>
            </a:br>
            <a:r>
              <a:rPr lang="en-US" dirty="0"/>
              <a:t>Engaging the Future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4401"/>
            <a:ext cx="12192000" cy="2456749"/>
          </a:xfrm>
          <a:prstGeom prst="rect">
            <a:avLst/>
          </a:prstGeom>
        </p:spPr>
      </p:pic>
      <p:sp>
        <p:nvSpPr>
          <p:cNvPr id="9" name="Rectangle 8"/>
          <p:cNvSpPr/>
          <p:nvPr/>
        </p:nvSpPr>
        <p:spPr>
          <a:xfrm>
            <a:off x="609600" y="1188181"/>
            <a:ext cx="13754105" cy="646331"/>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Welcome </a:t>
            </a:r>
            <a:r>
              <a:rPr lang="en-US" sz="3600" dirty="0">
                <a:latin typeface="Arial" panose="020B0604020202020204" pitchFamily="34" charset="0"/>
                <a:cs typeface="Arial" panose="020B0604020202020204" pitchFamily="34" charset="0"/>
              </a:rPr>
              <a:t>all </a:t>
            </a:r>
            <a:r>
              <a:rPr lang="en-US" sz="3600" dirty="0" smtClean="0">
                <a:latin typeface="Arial" panose="020B0604020202020204" pitchFamily="34" charset="0"/>
                <a:cs typeface="Arial" panose="020B0604020202020204" pitchFamily="34" charset="0"/>
              </a:rPr>
              <a:t>University </a:t>
            </a:r>
            <a:r>
              <a:rPr lang="en-US" sz="3600" dirty="0">
                <a:latin typeface="Arial" panose="020B0604020202020204" pitchFamily="34" charset="0"/>
                <a:cs typeface="Arial" panose="020B0604020202020204" pitchFamily="34" charset="0"/>
              </a:rPr>
              <a:t>of </a:t>
            </a:r>
            <a:r>
              <a:rPr lang="en-US" sz="3600" dirty="0" smtClean="0">
                <a:latin typeface="Arial" panose="020B0604020202020204" pitchFamily="34" charset="0"/>
                <a:cs typeface="Arial" panose="020B0604020202020204" pitchFamily="34" charset="0"/>
              </a:rPr>
              <a:t>Minnesota Retirees  </a:t>
            </a:r>
            <a:endParaRPr lang="en-US" sz="3600" dirty="0">
              <a:latin typeface="Arial" panose="020B0604020202020204" pitchFamily="34" charset="0"/>
              <a:cs typeface="Arial" panose="020B0604020202020204" pitchFamily="34" charset="0"/>
            </a:endParaRPr>
          </a:p>
        </p:txBody>
      </p:sp>
      <p:sp>
        <p:nvSpPr>
          <p:cNvPr id="12" name="Rectangle 11"/>
          <p:cNvSpPr/>
          <p:nvPr/>
        </p:nvSpPr>
        <p:spPr>
          <a:xfrm>
            <a:off x="0" y="4461150"/>
            <a:ext cx="11785599" cy="3119828"/>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When Will the Medicare Advantage (MA) </a:t>
            </a:r>
            <a:r>
              <a:rPr lang="en-US" sz="4000" dirty="0" smtClean="0">
                <a:latin typeface="Arial" panose="020B0604020202020204" pitchFamily="34" charset="0"/>
                <a:cs typeface="Arial" panose="020B0604020202020204" pitchFamily="34" charset="0"/>
              </a:rPr>
              <a:t>Bubble </a:t>
            </a:r>
            <a:r>
              <a:rPr lang="en-US" sz="4000" dirty="0">
                <a:latin typeface="Arial" panose="020B0604020202020204" pitchFamily="34" charset="0"/>
                <a:cs typeface="Arial" panose="020B0604020202020204" pitchFamily="34" charset="0"/>
              </a:rPr>
              <a:t>Burst</a:t>
            </a:r>
            <a:r>
              <a:rPr lang="en-US" sz="4000" dirty="0" smtClean="0">
                <a:latin typeface="Arial" panose="020B0604020202020204" pitchFamily="34" charset="0"/>
                <a:cs typeface="Arial" panose="020B0604020202020204" pitchFamily="34" charset="0"/>
              </a:rPr>
              <a:t>?</a:t>
            </a:r>
          </a:p>
          <a:p>
            <a:pPr lvl="0">
              <a:lnSpc>
                <a:spcPct val="90000"/>
              </a:lnSpc>
              <a:spcBef>
                <a:spcPts val="1000"/>
              </a:spcBef>
            </a:pPr>
            <a:r>
              <a:rPr lang="en-US" sz="2800" dirty="0" smtClean="0">
                <a:latin typeface="Arial" panose="020B0604020202020204" pitchFamily="34" charset="0"/>
                <a:cs typeface="Arial" panose="020B0604020202020204" pitchFamily="34" charset="0"/>
              </a:rPr>
              <a:t>UMRA Financial </a:t>
            </a:r>
            <a:r>
              <a:rPr lang="en-US" sz="2800" dirty="0">
                <a:latin typeface="Arial" panose="020B0604020202020204" pitchFamily="34" charset="0"/>
                <a:cs typeface="Arial" panose="020B0604020202020204" pitchFamily="34" charset="0"/>
              </a:rPr>
              <a:t>&amp; Legal </a:t>
            </a:r>
            <a:r>
              <a:rPr lang="en-US" sz="2800" dirty="0" smtClean="0">
                <a:latin typeface="Arial" panose="020B0604020202020204" pitchFamily="34" charset="0"/>
                <a:cs typeface="Arial" panose="020B0604020202020204" pitchFamily="34" charset="0"/>
              </a:rPr>
              <a:t>Group: </a:t>
            </a:r>
            <a:r>
              <a:rPr lang="en-US" sz="2400" dirty="0">
                <a:latin typeface="Arial" panose="020B0604020202020204" pitchFamily="34" charset="0"/>
                <a:cs typeface="Arial" panose="020B0604020202020204" pitchFamily="34" charset="0"/>
              </a:rPr>
              <a:t>May </a:t>
            </a:r>
            <a:r>
              <a:rPr lang="en-US" sz="2400" dirty="0" smtClean="0">
                <a:latin typeface="Arial" panose="020B0604020202020204" pitchFamily="34" charset="0"/>
                <a:cs typeface="Arial" panose="020B0604020202020204" pitchFamily="34" charset="0"/>
              </a:rPr>
              <a:t>8, Carlson </a:t>
            </a:r>
            <a:r>
              <a:rPr lang="en-US" sz="2400" dirty="0">
                <a:latin typeface="Arial" panose="020B0604020202020204" pitchFamily="34" charset="0"/>
                <a:cs typeface="Arial" panose="020B0604020202020204" pitchFamily="34" charset="0"/>
              </a:rPr>
              <a:t>School, </a:t>
            </a:r>
            <a:r>
              <a:rPr lang="en-US" sz="2400" dirty="0" smtClean="0">
                <a:latin typeface="Arial" panose="020B0604020202020204" pitchFamily="34" charset="0"/>
                <a:cs typeface="Arial" panose="020B0604020202020204" pitchFamily="34" charset="0"/>
              </a:rPr>
              <a:t>1-135</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&amp; </a:t>
            </a:r>
            <a:r>
              <a:rPr lang="en-US" sz="2400" dirty="0">
                <a:latin typeface="Arial" panose="020B0604020202020204" pitchFamily="34" charset="0"/>
                <a:cs typeface="Arial" panose="020B0604020202020204" pitchFamily="34" charset="0"/>
              </a:rPr>
              <a:t>on </a:t>
            </a:r>
            <a:r>
              <a:rPr lang="en-US" sz="2400" dirty="0" smtClean="0">
                <a:latin typeface="Arial" panose="020B0604020202020204" pitchFamily="34" charset="0"/>
                <a:cs typeface="Arial" panose="020B0604020202020204" pitchFamily="34" charset="0"/>
              </a:rPr>
              <a:t>Zoom: </a:t>
            </a:r>
            <a:r>
              <a:rPr lang="en-US" sz="2400" dirty="0" smtClean="0">
                <a:solidFill>
                  <a:prstClr val="black"/>
                </a:solidFill>
                <a:latin typeface="Arial" panose="020B0604020202020204" pitchFamily="34" charset="0"/>
                <a:cs typeface="Arial" panose="020B0604020202020204" pitchFamily="34" charset="0"/>
              </a:rPr>
              <a:t>click on </a:t>
            </a:r>
            <a:r>
              <a:rPr lang="en-US" sz="1900" dirty="0" smtClean="0">
                <a:solidFill>
                  <a:prstClr val="black"/>
                </a:solidFill>
                <a:latin typeface="Arial" panose="020B0604020202020204" pitchFamily="34" charset="0"/>
                <a:cs typeface="Arial" panose="020B0604020202020204" pitchFamily="34" charset="0"/>
                <a:hlinkClick r:id="rId4"/>
              </a:rPr>
              <a:t>https</a:t>
            </a:r>
            <a:r>
              <a:rPr lang="en-US" sz="1900" dirty="0">
                <a:solidFill>
                  <a:prstClr val="black"/>
                </a:solidFill>
                <a:latin typeface="Arial" panose="020B0604020202020204" pitchFamily="34" charset="0"/>
                <a:cs typeface="Arial" panose="020B0604020202020204" pitchFamily="34" charset="0"/>
                <a:hlinkClick r:id="rId4"/>
              </a:rPr>
              <a:t>://</a:t>
            </a:r>
            <a:r>
              <a:rPr lang="en-US" sz="1900" dirty="0" smtClean="0">
                <a:solidFill>
                  <a:prstClr val="black"/>
                </a:solidFill>
                <a:latin typeface="Arial" panose="020B0604020202020204" pitchFamily="34" charset="0"/>
                <a:cs typeface="Arial" panose="020B0604020202020204" pitchFamily="34" charset="0"/>
                <a:hlinkClick r:id="rId4"/>
              </a:rPr>
              <a:t>umn.zoom.us/j/99797917803</a:t>
            </a:r>
            <a:r>
              <a:rPr lang="en-US" sz="1900" dirty="0" smtClean="0">
                <a:solidFill>
                  <a:prstClr val="black"/>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12:30p. Andy </a:t>
            </a:r>
            <a:r>
              <a:rPr lang="en-US" sz="2400" dirty="0">
                <a:latin typeface="Arial" panose="020B0604020202020204" pitchFamily="34" charset="0"/>
                <a:cs typeface="Arial" panose="020B0604020202020204" pitchFamily="34" charset="0"/>
              </a:rPr>
              <a:t>Whitman, FLG facilitator, </a:t>
            </a:r>
            <a:r>
              <a:rPr lang="en-US" sz="2400" dirty="0" smtClean="0">
                <a:latin typeface="Arial" panose="020B0604020202020204" pitchFamily="34" charset="0"/>
                <a:cs typeface="Arial" panose="020B0604020202020204" pitchFamily="34" charset="0"/>
              </a:rPr>
              <a:t>awhitman@umn.edu </a:t>
            </a:r>
            <a:r>
              <a:rPr lang="en-US" sz="2400" dirty="0">
                <a:latin typeface="Arial" panose="020B0604020202020204" pitchFamily="34" charset="0"/>
                <a:cs typeface="Arial" panose="020B0604020202020204" pitchFamily="34" charset="0"/>
              </a:rPr>
              <a:t>&amp; </a:t>
            </a:r>
            <a:r>
              <a:rPr lang="en-US" sz="2400" dirty="0" smtClean="0">
                <a:latin typeface="Arial" panose="020B0604020202020204" pitchFamily="34" charset="0"/>
                <a:cs typeface="Arial" panose="020B0604020202020204" pitchFamily="34" charset="0"/>
              </a:rPr>
              <a:t>612-747-6015; the </a:t>
            </a:r>
            <a:r>
              <a:rPr lang="en-US" sz="2400" dirty="0">
                <a:latin typeface="Arial" panose="020B0604020202020204" pitchFamily="34" charset="0"/>
                <a:cs typeface="Arial" panose="020B0604020202020204" pitchFamily="34" charset="0"/>
              </a:rPr>
              <a:t>presentation at 1:00p to 2:30p, </a:t>
            </a:r>
            <a:r>
              <a:rPr lang="en-US" sz="2400" dirty="0" smtClean="0">
                <a:latin typeface="Arial" panose="020B0604020202020204" pitchFamily="34" charset="0"/>
                <a:cs typeface="Arial" panose="020B0604020202020204" pitchFamily="34" charset="0"/>
              </a:rPr>
              <a:t> </a:t>
            </a:r>
          </a:p>
          <a:p>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764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533" y="914401"/>
            <a:ext cx="12462934" cy="6311899"/>
          </a:xfrm>
        </p:spPr>
        <p:txBody>
          <a:bodyPr>
            <a:noAutofit/>
          </a:bodyPr>
          <a:lstStyle/>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Objections to overcharges and denials usually results in “death by phone”.</a:t>
            </a: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Students phrase is “death by PowerPoint”</a:t>
            </a:r>
            <a:r>
              <a:rPr lang="en-US" b="1" dirty="0" smtClean="0">
                <a:latin typeface="Arial" panose="020B0604020202020204" pitchFamily="34" charset="0"/>
                <a:ea typeface="Calibri" panose="020F0502020204030204" pitchFamily="34" charset="0"/>
                <a:cs typeface="Arial" panose="020B0604020202020204" pitchFamily="34" charset="0"/>
              </a:rPr>
              <a:t>.</a:t>
            </a:r>
          </a:p>
          <a:p>
            <a:pPr marL="0" indent="0">
              <a:lnSpc>
                <a:spcPct val="100000"/>
              </a:lnSpc>
              <a:spcBef>
                <a:spcPts val="0"/>
              </a:spcBef>
              <a:buNone/>
            </a:pPr>
            <a:endParaRPr lang="en-US" b="1" dirty="0" smtClean="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Have a </a:t>
            </a:r>
            <a:r>
              <a:rPr lang="en-US" b="1" dirty="0" smtClean="0">
                <a:latin typeface="Arial" panose="020B0604020202020204" pitchFamily="34" charset="0"/>
                <a:ea typeface="Calibri" panose="020F0502020204030204" pitchFamily="34" charset="0"/>
                <a:cs typeface="Arial" panose="020B0604020202020204" pitchFamily="34" charset="0"/>
              </a:rPr>
              <a:t>friend with you when </a:t>
            </a:r>
            <a:r>
              <a:rPr lang="en-US" b="1" dirty="0" smtClean="0">
                <a:latin typeface="Arial" panose="020B0604020202020204" pitchFamily="34" charset="0"/>
                <a:ea typeface="Calibri" panose="020F0502020204030204" pitchFamily="34" charset="0"/>
                <a:cs typeface="Arial" panose="020B0604020202020204" pitchFamily="34" charset="0"/>
              </a:rPr>
              <a:t>visiting a care provider.</a:t>
            </a: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Take photos of notices, and ask for the form, Release of Information, that grants another person access to you medical records and communications.</a:t>
            </a:r>
          </a:p>
          <a:p>
            <a:pPr marL="0" indent="0">
              <a:lnSpc>
                <a:spcPct val="100000"/>
              </a:lnSpc>
              <a:spcBef>
                <a:spcPts val="0"/>
              </a:spcBef>
              <a:buNone/>
            </a:pPr>
            <a:endParaRPr lang="en-US" b="1" dirty="0" smtClean="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After a surprise bill or denial- Don’t pay – Appeal: Read “Right to Appeal”</a:t>
            </a:r>
          </a:p>
          <a:p>
            <a:pPr marL="0" indent="0">
              <a:lnSpc>
                <a:spcPct val="100000"/>
              </a:lnSpc>
              <a:spcBef>
                <a:spcPts val="0"/>
              </a:spcBef>
              <a:buNone/>
            </a:pPr>
            <a:endParaRPr lang="en-US" b="1"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1. Call </a:t>
            </a:r>
            <a:r>
              <a:rPr lang="en-US" b="1" dirty="0">
                <a:latin typeface="Arial" panose="020B0604020202020204" pitchFamily="34" charset="0"/>
                <a:ea typeface="Calibri" panose="020F0502020204030204" pitchFamily="34" charset="0"/>
                <a:cs typeface="Arial" panose="020B0604020202020204" pitchFamily="34" charset="0"/>
              </a:rPr>
              <a:t>Kelli Jo </a:t>
            </a:r>
            <a:r>
              <a:rPr lang="en-US" b="1" dirty="0" smtClean="0">
                <a:latin typeface="Arial" panose="020B0604020202020204" pitchFamily="34" charset="0"/>
                <a:ea typeface="Calibri" panose="020F0502020204030204" pitchFamily="34" charset="0"/>
                <a:cs typeface="Arial" panose="020B0604020202020204" pitchFamily="34" charset="0"/>
              </a:rPr>
              <a:t>Greiner, </a:t>
            </a:r>
            <a:r>
              <a:rPr lang="en-US" b="1" dirty="0">
                <a:latin typeface="Arial" panose="020B0604020202020204" pitchFamily="34" charset="0"/>
                <a:ea typeface="Calibri" panose="020F0502020204030204" pitchFamily="34" charset="0"/>
                <a:cs typeface="Arial" panose="020B0604020202020204" pitchFamily="34" charset="0"/>
              </a:rPr>
              <a:t>MN Board on Aging</a:t>
            </a:r>
            <a:r>
              <a:rPr lang="en-US" b="1" dirty="0" smtClean="0">
                <a:latin typeface="Arial" panose="020B0604020202020204" pitchFamily="34" charset="0"/>
                <a:ea typeface="Calibri" panose="020F0502020204030204" pitchFamily="34" charset="0"/>
                <a:cs typeface="Arial" panose="020B0604020202020204" pitchFamily="34" charset="0"/>
              </a:rPr>
              <a:t>: 651 </a:t>
            </a:r>
            <a:r>
              <a:rPr lang="en-US" b="1" dirty="0">
                <a:latin typeface="Arial" panose="020B0604020202020204" pitchFamily="34" charset="0"/>
                <a:ea typeface="Calibri" panose="020F0502020204030204" pitchFamily="34" charset="0"/>
                <a:cs typeface="Arial" panose="020B0604020202020204" pitchFamily="34" charset="0"/>
              </a:rPr>
              <a:t>431 </a:t>
            </a:r>
            <a:r>
              <a:rPr lang="en-US" b="1" dirty="0" smtClean="0">
                <a:latin typeface="Arial" panose="020B0604020202020204" pitchFamily="34" charset="0"/>
                <a:ea typeface="Calibri" panose="020F0502020204030204" pitchFamily="34" charset="0"/>
                <a:cs typeface="Arial" panose="020B0604020202020204" pitchFamily="34" charset="0"/>
              </a:rPr>
              <a:t>2581, </a:t>
            </a:r>
            <a:r>
              <a:rPr lang="en-US" b="1" dirty="0">
                <a:latin typeface="Arial" panose="020B0604020202020204" pitchFamily="34" charset="0"/>
                <a:ea typeface="Calibri" panose="020F0502020204030204" pitchFamily="34" charset="0"/>
                <a:cs typeface="Arial" panose="020B0604020202020204" pitchFamily="34" charset="0"/>
              </a:rPr>
              <a:t>guidance </a:t>
            </a:r>
            <a:r>
              <a:rPr lang="en-US" b="1" dirty="0" smtClean="0">
                <a:latin typeface="Arial" panose="020B0604020202020204" pitchFamily="34" charset="0"/>
                <a:ea typeface="Calibri" panose="020F0502020204030204" pitchFamily="34" charset="0"/>
                <a:cs typeface="Arial" panose="020B0604020202020204" pitchFamily="34" charset="0"/>
              </a:rPr>
              <a:t>with appeals</a:t>
            </a:r>
            <a:r>
              <a:rPr lang="en-US" b="1" dirty="0" smtClean="0">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spcBef>
                <a:spcPts val="0"/>
              </a:spcBef>
              <a:buNone/>
            </a:pPr>
            <a:endParaRPr lang="en-US" b="1" dirty="0" smtClean="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2. Document details, </a:t>
            </a:r>
            <a:r>
              <a:rPr lang="en-US" b="1" dirty="0">
                <a:latin typeface="Arial" panose="020B0604020202020204" pitchFamily="34" charset="0"/>
                <a:ea typeface="Calibri" panose="020F0502020204030204" pitchFamily="34" charset="0"/>
                <a:cs typeface="Arial" panose="020B0604020202020204" pitchFamily="34" charset="0"/>
              </a:rPr>
              <a:t>time/dates, </a:t>
            </a:r>
            <a:r>
              <a:rPr lang="en-US" b="1" dirty="0" smtClean="0">
                <a:latin typeface="Arial" panose="020B0604020202020204" pitchFamily="34" charset="0"/>
                <a:ea typeface="Calibri" panose="020F0502020204030204" pitchFamily="34" charset="0"/>
                <a:cs typeface="Arial" panose="020B0604020202020204" pitchFamily="34" charset="0"/>
              </a:rPr>
              <a:t> </a:t>
            </a:r>
            <a:r>
              <a:rPr lang="en-US" b="1" dirty="0">
                <a:latin typeface="Arial" panose="020B0604020202020204" pitchFamily="34" charset="0"/>
                <a:ea typeface="Calibri" panose="020F0502020204030204" pitchFamily="34" charset="0"/>
                <a:cs typeface="Arial" panose="020B0604020202020204" pitchFamily="34" charset="0"/>
              </a:rPr>
              <a:t>phone </a:t>
            </a:r>
            <a:r>
              <a:rPr lang="en-US" b="1" dirty="0" smtClean="0">
                <a:latin typeface="Arial" panose="020B0604020202020204" pitchFamily="34" charset="0"/>
                <a:ea typeface="Calibri" panose="020F0502020204030204" pitchFamily="34" charset="0"/>
                <a:cs typeface="Arial" panose="020B0604020202020204" pitchFamily="34" charset="0"/>
              </a:rPr>
              <a:t>calls. </a:t>
            </a:r>
            <a:r>
              <a:rPr lang="en-US" b="1" dirty="0">
                <a:latin typeface="Arial" panose="020B0604020202020204" pitchFamily="34" charset="0"/>
                <a:ea typeface="Calibri" panose="020F0502020204030204" pitchFamily="34" charset="0"/>
                <a:cs typeface="Arial" panose="020B0604020202020204" pitchFamily="34" charset="0"/>
              </a:rPr>
              <a:t>Ask for emails and fax numbers.</a:t>
            </a:r>
            <a:endParaRPr lang="en-US" b="1" dirty="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US" b="1" dirty="0" smtClean="0">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3. Request an expedited, 72-hour appeal review. Request from Health Insurance Assistance </a:t>
            </a:r>
            <a:r>
              <a:rPr lang="en-US" b="1" dirty="0" smtClean="0">
                <a:latin typeface="Arial" panose="020B0604020202020204" pitchFamily="34" charset="0"/>
                <a:ea typeface="Calibri" panose="020F0502020204030204" pitchFamily="34" charset="0"/>
                <a:cs typeface="Arial" panose="020B0604020202020204" pitchFamily="34" charset="0"/>
              </a:rPr>
              <a:t>Team (HIAT) at DHHS, 888-393-2789. Request External Review.</a:t>
            </a:r>
          </a:p>
          <a:p>
            <a:pPr marL="0" indent="0">
              <a:lnSpc>
                <a:spcPct val="100000"/>
              </a:lnSpc>
              <a:spcBef>
                <a:spcPts val="0"/>
              </a:spcBef>
              <a:buNone/>
            </a:pPr>
            <a:r>
              <a:rPr lang="en-US" b="1" dirty="0" smtClean="0">
                <a:latin typeface="Arial" panose="020B0604020202020204" pitchFamily="34" charset="0"/>
                <a:ea typeface="Calibri" panose="020F0502020204030204" pitchFamily="34" charset="0"/>
                <a:cs typeface="Arial" panose="020B0604020202020204" pitchFamily="34" charset="0"/>
              </a:rPr>
              <a:t>     Y</a:t>
            </a:r>
            <a:r>
              <a:rPr lang="en-US" b="1" dirty="0" smtClean="0">
                <a:latin typeface="Arial" panose="020B0604020202020204" pitchFamily="34" charset="0"/>
                <a:ea typeface="Calibri" panose="020F0502020204030204" pitchFamily="34" charset="0"/>
                <a:cs typeface="Arial" panose="020B0604020202020204" pitchFamily="34" charset="0"/>
              </a:rPr>
              <a:t>our </a:t>
            </a:r>
            <a:r>
              <a:rPr lang="en-US" b="1" dirty="0">
                <a:latin typeface="Arial" panose="020B0604020202020204" pitchFamily="34" charset="0"/>
                <a:ea typeface="Calibri" panose="020F0502020204030204" pitchFamily="34" charset="0"/>
                <a:cs typeface="Arial" panose="020B0604020202020204" pitchFamily="34" charset="0"/>
              </a:rPr>
              <a:t>medical </a:t>
            </a:r>
            <a:r>
              <a:rPr lang="en-US" b="1" dirty="0" smtClean="0">
                <a:latin typeface="Arial" panose="020B0604020202020204" pitchFamily="34" charset="0"/>
                <a:ea typeface="Calibri" panose="020F0502020204030204" pitchFamily="34" charset="0"/>
                <a:cs typeface="Arial" panose="020B0604020202020204" pitchFamily="34" charset="0"/>
              </a:rPr>
              <a:t>records, The Decision rule, Code #s, Clinical Judgment, etc. </a:t>
            </a:r>
          </a:p>
        </p:txBody>
      </p:sp>
      <p:sp>
        <p:nvSpPr>
          <p:cNvPr id="3" name="Title 2"/>
          <p:cNvSpPr>
            <a:spLocks noGrp="1"/>
          </p:cNvSpPr>
          <p:nvPr>
            <p:ph type="title"/>
          </p:nvPr>
        </p:nvSpPr>
        <p:spPr/>
        <p:txBody>
          <a:bodyPr>
            <a:normAutofit fontScale="90000"/>
          </a:bodyPr>
          <a:lstStyle/>
          <a:p>
            <a:r>
              <a:rPr lang="en-US" dirty="0" smtClean="0"/>
              <a:t>Claim Denial &amp; </a:t>
            </a:r>
            <a:r>
              <a:rPr lang="en-US" dirty="0"/>
              <a:t>Over Charge </a:t>
            </a:r>
            <a:r>
              <a:rPr lang="en-US" dirty="0" smtClean="0"/>
              <a:t>Options - Appeal </a:t>
            </a:r>
            <a:endParaRPr lang="en-US" dirty="0"/>
          </a:p>
        </p:txBody>
      </p:sp>
    </p:spTree>
    <p:extLst>
      <p:ext uri="{BB962C8B-B14F-4D97-AF65-F5344CB8AC3E}">
        <p14:creationId xmlns:p14="http://schemas.microsoft.com/office/powerpoint/2010/main" val="2958468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900" y="914401"/>
            <a:ext cx="12420600" cy="6578599"/>
          </a:xfrm>
        </p:spPr>
        <p:txBody>
          <a:bodyPr>
            <a:normAutofit fontScale="92500"/>
          </a:bodyPr>
          <a:lstStyle/>
          <a:p>
            <a:pPr marL="0" lvl="0" indent="0">
              <a:lnSpc>
                <a:spcPct val="100000"/>
              </a:lnSpc>
              <a:spcBef>
                <a:spcPts val="0"/>
              </a:spcBef>
              <a:buNone/>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4. For leverage, copy completed complaint forms and attach or Fax with Appeals.</a:t>
            </a:r>
          </a:p>
          <a:p>
            <a:pPr marL="0" lvl="0" indent="0">
              <a:lnSpc>
                <a:spcPct val="100000"/>
              </a:lnSpc>
              <a:spcBef>
                <a:spcPts val="0"/>
              </a:spcBef>
              <a:buNone/>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MN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Commerce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Depart.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Compliant form for insurance companies??</a:t>
            </a:r>
          </a:p>
          <a:p>
            <a:pPr marL="0" lvl="0" indent="0">
              <a:lnSpc>
                <a:spcPct val="100000"/>
              </a:lnSpc>
              <a:spcBef>
                <a:spcPts val="0"/>
              </a:spcBef>
              <a:buNone/>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2"/>
              </a:rPr>
              <a:t>https://mn.gov/commerce/consumer/file-a-complaint/</a:t>
            </a:r>
            <a:endParaRPr lang="en-US" sz="2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0"/>
              </a:spcBef>
              <a:buNone/>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Minnesota Depart.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of Health:  For HMO, PPO, ACO, ?? Complaint form.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800" u="sng" dirty="0" smtClean="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a:t>
            </a:r>
            <a:r>
              <a:rPr lang="en-US" sz="28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://www.health.state.mn.us/facilities/insurance/clearinghouse/complaints.html</a:t>
            </a:r>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0"/>
              </a:spcBef>
              <a:buNone/>
            </a:pPr>
            <a:r>
              <a:rPr lang="en-US" sz="2800" b="1" dirty="0">
                <a:solidFill>
                  <a:prstClr val="black"/>
                </a:solidFill>
                <a:latin typeface="Arial" panose="020B0604020202020204" pitchFamily="34" charset="0"/>
                <a:cs typeface="Arial" panose="020B0604020202020204" pitchFamily="34" charset="0"/>
              </a:rPr>
              <a:t>          Print and complete </a:t>
            </a:r>
            <a:r>
              <a:rPr lang="en-US" sz="2800" b="1" dirty="0">
                <a:solidFill>
                  <a:prstClr val="black"/>
                </a:solidFill>
                <a:latin typeface="Arial" panose="020B0604020202020204" pitchFamily="34" charset="0"/>
                <a:cs typeface="Arial" panose="020B0604020202020204" pitchFamily="34" charset="0"/>
                <a:hlinkClick r:id="rId4"/>
              </a:rPr>
              <a:t>HMO complaint form (PDF)</a:t>
            </a:r>
            <a:r>
              <a:rPr lang="en-US" sz="2800" b="1" dirty="0">
                <a:solidFill>
                  <a:prstClr val="black"/>
                </a:solidFill>
                <a:latin typeface="Arial" panose="020B0604020202020204" pitchFamily="34" charset="0"/>
                <a:cs typeface="Arial" panose="020B0604020202020204" pitchFamily="34" charset="0"/>
              </a:rPr>
              <a:t>  or  </a:t>
            </a:r>
            <a:r>
              <a:rPr lang="en-US" sz="2800" b="1" dirty="0">
                <a:solidFill>
                  <a:prstClr val="black"/>
                </a:solidFill>
                <a:latin typeface="Arial" panose="020B0604020202020204" pitchFamily="34" charset="0"/>
                <a:cs typeface="Arial" panose="020B0604020202020204" pitchFamily="34" charset="0"/>
                <a:hlinkClick r:id="rId5"/>
              </a:rPr>
              <a:t>HMO complaint form (Word)</a:t>
            </a:r>
            <a:r>
              <a:rPr lang="en-US" sz="2800" b="1" dirty="0">
                <a:solidFill>
                  <a:prstClr val="black"/>
                </a:solidFill>
                <a:latin typeface="Arial" panose="020B0604020202020204" pitchFamily="34" charset="0"/>
                <a:cs typeface="Arial" panose="020B0604020202020204" pitchFamily="34" charset="0"/>
              </a:rPr>
              <a:t/>
            </a:r>
            <a:br>
              <a:rPr lang="en-US" sz="2800" b="1" dirty="0">
                <a:solidFill>
                  <a:prstClr val="black"/>
                </a:solidFill>
                <a:latin typeface="Arial" panose="020B0604020202020204" pitchFamily="34" charset="0"/>
                <a:cs typeface="Arial" panose="020B0604020202020204" pitchFamily="34" charset="0"/>
              </a:rPr>
            </a:br>
            <a:r>
              <a:rPr lang="en-US" sz="2800" b="1" dirty="0">
                <a:solidFill>
                  <a:prstClr val="black"/>
                </a:solidFill>
                <a:latin typeface="Arial" panose="020B0604020202020204" pitchFamily="34" charset="0"/>
                <a:cs typeface="Arial" panose="020B0604020202020204" pitchFamily="34" charset="0"/>
              </a:rPr>
              <a:t>    </a:t>
            </a:r>
            <a:r>
              <a:rPr lang="en-US" sz="2800" b="1" dirty="0" smtClean="0">
                <a:solidFill>
                  <a:prstClr val="black"/>
                </a:solidFill>
                <a:latin typeface="Arial" panose="020B0604020202020204" pitchFamily="34" charset="0"/>
                <a:cs typeface="Arial" panose="020B0604020202020204" pitchFamily="34" charset="0"/>
              </a:rPr>
              <a:t>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Legal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Action - If attorney is  involved,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Depart.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no longer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investigates.</a:t>
            </a:r>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0"/>
              </a:spcBef>
              <a:buNone/>
            </a:pPr>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0"/>
              </a:spcBef>
              <a:buNone/>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5.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Contact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Senior LinkAge Line, senior.linkage@state.mn.us: (800) 333-2433.</a:t>
            </a:r>
          </a:p>
          <a:p>
            <a:pPr marL="0" lvl="0" indent="0">
              <a:lnSpc>
                <a:spcPct val="100000"/>
              </a:lnSpc>
              <a:spcBef>
                <a:spcPts val="0"/>
              </a:spcBef>
              <a:buNone/>
            </a:pPr>
            <a:endPar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0000"/>
              </a:lnSpc>
              <a:spcBef>
                <a:spcPts val="0"/>
              </a:spcBef>
              <a:buNone/>
            </a:pP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6. Agents/Consultants? Good finding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coverage?;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not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for </a:t>
            </a:r>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overcharges &amp; denials</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marL="0" lvl="0" indent="0">
              <a:lnSpc>
                <a:spcPct val="100000"/>
              </a:lnSpc>
              <a:spcBef>
                <a:spcPts val="0"/>
              </a:spcBef>
              <a:buNone/>
            </a:pP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endParaRPr lang="en-US" dirty="0">
              <a:solidFill>
                <a:prstClr val="black"/>
              </a:solidFill>
            </a:endParaRPr>
          </a:p>
          <a:p>
            <a:endParaRPr lang="en-US" dirty="0"/>
          </a:p>
        </p:txBody>
      </p:sp>
      <p:sp>
        <p:nvSpPr>
          <p:cNvPr id="3" name="Title 2"/>
          <p:cNvSpPr>
            <a:spLocks noGrp="1"/>
          </p:cNvSpPr>
          <p:nvPr>
            <p:ph type="title"/>
          </p:nvPr>
        </p:nvSpPr>
        <p:spPr/>
        <p:txBody>
          <a:bodyPr>
            <a:normAutofit fontScale="90000"/>
          </a:bodyPr>
          <a:lstStyle/>
          <a:p>
            <a:r>
              <a:rPr lang="en-US" dirty="0"/>
              <a:t>Claim Denial &amp; Over Charge Options - Appeal </a:t>
            </a:r>
          </a:p>
        </p:txBody>
      </p:sp>
    </p:spTree>
    <p:extLst>
      <p:ext uri="{BB962C8B-B14F-4D97-AF65-F5344CB8AC3E}">
        <p14:creationId xmlns:p14="http://schemas.microsoft.com/office/powerpoint/2010/main" val="2275167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Processing an Appeal</a:t>
            </a:r>
            <a:endParaRPr lang="en-US" dirty="0"/>
          </a:p>
        </p:txBody>
      </p:sp>
      <p:sp>
        <p:nvSpPr>
          <p:cNvPr id="4" name="Rectangle 1"/>
          <p:cNvSpPr>
            <a:spLocks noGrp="1" noChangeArrowheads="1"/>
          </p:cNvSpPr>
          <p:nvPr>
            <p:ph idx="1"/>
          </p:nvPr>
        </p:nvSpPr>
        <p:spPr bwMode="auto">
          <a:xfrm>
            <a:off x="474133" y="1439376"/>
            <a:ext cx="114300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Good morning. 05/04/2023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Here is the information on Medicare Advantage appeals and also legal services.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 hope you find this information helpful.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hlinkClick r:id="rId2"/>
              </a:rPr>
              <a:t>https://www.lawhelpmn.org/loon/services/mmla-minneapolis-senior-law-project</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hlinkClick r:id="rId3"/>
              </a:rPr>
              <a:t>https://lasnem.org/home/senior-citizens-law-project/</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hlinkClick r:id="rId4"/>
              </a:rPr>
              <a:t>https://www.smrls.org/get-help/legal-services/seniors/#</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hlinkClick r:id="rId5"/>
              </a:rPr>
              <a:t>https://www.hhs.gov/about/agencies/omha/the-appeals-process/index.html</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en-US" b="1" i="0" u="none" strike="noStrike" cap="none" normalizeH="0" baseline="0" dirty="0" smtClean="0">
                <a:ln>
                  <a:noFill/>
                </a:ln>
                <a:solidFill>
                  <a:srgbClr val="003865"/>
                </a:solidFill>
                <a:effectLst/>
                <a:latin typeface="Arial" panose="020B0604020202020204" pitchFamily="34" charset="0"/>
                <a:cs typeface="Arial" panose="020B0604020202020204" pitchFamily="34" charset="0"/>
              </a:rPr>
              <a:t>Kelli </a:t>
            </a:r>
            <a:r>
              <a:rPr kumimoji="0" lang="en-US" altLang="en-US" b="1" i="0" u="none" strike="noStrike" cap="none" normalizeH="0" baseline="0" dirty="0" smtClean="0">
                <a:ln>
                  <a:noFill/>
                </a:ln>
                <a:solidFill>
                  <a:srgbClr val="003865"/>
                </a:solidFill>
                <a:effectLst/>
                <a:latin typeface="Arial" panose="020B0604020202020204" pitchFamily="34" charset="0"/>
                <a:cs typeface="Arial" panose="020B0604020202020204" pitchFamily="34" charset="0"/>
              </a:rPr>
              <a:t>Jo Greiner</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3865"/>
                </a:solidFill>
                <a:effectLst/>
                <a:latin typeface="Arial" panose="020B0604020202020204" pitchFamily="34" charset="0"/>
                <a:cs typeface="Arial" panose="020B0604020202020204" pitchFamily="34" charset="0"/>
              </a:rPr>
              <a:t>Health Care Policy Analyst/Medicare Product Manager</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3865"/>
                </a:solidFill>
                <a:effectLst/>
                <a:latin typeface="Arial" panose="020B0604020202020204" pitchFamily="34" charset="0"/>
                <a:cs typeface="Arial" panose="020B0604020202020204" pitchFamily="34" charset="0"/>
              </a:rPr>
              <a:t>Minnesota Board on Aging, Minnesota Department of Human Services</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3865"/>
                </a:solidFill>
                <a:effectLst/>
                <a:latin typeface="Arial" panose="020B0604020202020204" pitchFamily="34" charset="0"/>
                <a:cs typeface="Arial" panose="020B0604020202020204" pitchFamily="34" charset="0"/>
              </a:rPr>
              <a:t>(651) 431-2581</a:t>
            </a:r>
            <a:endPar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5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rPr>
              <a:t>Government </a:t>
            </a:r>
            <a:r>
              <a:rPr lang="en-US" sz="3600" dirty="0">
                <a:latin typeface="Arial" panose="020B0604020202020204" pitchFamily="34" charset="0"/>
                <a:cs typeface="Arial" panose="020B0604020202020204" pitchFamily="34" charset="0"/>
              </a:rPr>
              <a:t>(less than 50% reimbursement rate)</a:t>
            </a:r>
          </a:p>
          <a:p>
            <a:r>
              <a:rPr lang="en-US" sz="3600" dirty="0">
                <a:latin typeface="Arial" panose="020B0604020202020204" pitchFamily="34" charset="0"/>
                <a:cs typeface="Arial" panose="020B0604020202020204" pitchFamily="34" charset="0"/>
              </a:rPr>
              <a:t>Health Plans (about 65% reimbursement rate)</a:t>
            </a:r>
          </a:p>
          <a:p>
            <a:r>
              <a:rPr lang="en-US" sz="3600" dirty="0">
                <a:latin typeface="Arial" panose="020B0604020202020204" pitchFamily="34" charset="0"/>
                <a:cs typeface="Arial" panose="020B0604020202020204" pitchFamily="34" charset="0"/>
              </a:rPr>
              <a:t>Work Comp (about 90% reimbursement rate)</a:t>
            </a:r>
          </a:p>
          <a:p>
            <a:r>
              <a:rPr lang="en-US" sz="3600" dirty="0">
                <a:latin typeface="Arial" panose="020B0604020202020204" pitchFamily="34" charset="0"/>
                <a:cs typeface="Arial" panose="020B0604020202020204" pitchFamily="34" charset="0"/>
              </a:rPr>
              <a:t>Cash Payers (sometimes 2% cash discount)</a:t>
            </a:r>
          </a:p>
          <a:p>
            <a:r>
              <a:rPr lang="en-US" sz="3600" dirty="0">
                <a:latin typeface="Arial" panose="020B0604020202020204" pitchFamily="34" charset="0"/>
                <a:cs typeface="Arial" panose="020B0604020202020204" pitchFamily="34" charset="0"/>
              </a:rPr>
              <a:t>No Fault Auto (full sticker price)</a:t>
            </a:r>
          </a:p>
          <a:p>
            <a:r>
              <a:rPr lang="en-US" sz="3600" dirty="0" smtClean="0">
                <a:latin typeface="Arial" panose="020B0604020202020204" pitchFamily="34" charset="0"/>
                <a:cs typeface="Arial" panose="020B0604020202020204" pitchFamily="34" charset="0"/>
              </a:rPr>
              <a:t>Patients </a:t>
            </a:r>
            <a:r>
              <a:rPr lang="en-US" sz="3600" dirty="0" smtClean="0">
                <a:latin typeface="Arial" panose="020B0604020202020204" pitchFamily="34" charset="0"/>
                <a:cs typeface="Arial" panose="020B0604020202020204" pitchFamily="34" charset="0"/>
              </a:rPr>
              <a:t>with no insurance </a:t>
            </a:r>
            <a:r>
              <a:rPr lang="en-US" sz="3600" dirty="0" smtClean="0">
                <a:latin typeface="Arial" panose="020B0604020202020204" pitchFamily="34" charset="0"/>
                <a:cs typeface="Arial" panose="020B0604020202020204" pitchFamily="34" charset="0"/>
              </a:rPr>
              <a:t>Charged </a:t>
            </a:r>
            <a:r>
              <a:rPr lang="en-US" sz="3600" dirty="0">
                <a:latin typeface="Arial" panose="020B0604020202020204" pitchFamily="34" charset="0"/>
                <a:cs typeface="Arial" panose="020B0604020202020204" pitchFamily="34" charset="0"/>
              </a:rPr>
              <a:t>100% of the </a:t>
            </a:r>
            <a:r>
              <a:rPr lang="en-US" sz="3600" dirty="0" smtClean="0">
                <a:latin typeface="Arial" panose="020B0604020202020204" pitchFamily="34" charset="0"/>
                <a:cs typeface="Arial" panose="020B0604020202020204" pitchFamily="34" charset="0"/>
              </a:rPr>
              <a:t>bill.</a:t>
            </a:r>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Out-of-Network pay more.</a:t>
            </a:r>
            <a:endParaRPr lang="en-US" sz="3600"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a:xfrm>
            <a:off x="609600" y="2"/>
            <a:ext cx="8724900" cy="914399"/>
          </a:xfrm>
        </p:spPr>
        <p:txBody>
          <a:bodyPr>
            <a:normAutofit fontScale="90000"/>
          </a:bodyPr>
          <a:lstStyle/>
          <a:p>
            <a:r>
              <a:rPr lang="en-US" dirty="0" smtClean="0"/>
              <a:t>                </a:t>
            </a:r>
            <a:r>
              <a:rPr lang="en-US" sz="4000" dirty="0" smtClean="0">
                <a:latin typeface="Arial" panose="020B0604020202020204" pitchFamily="34" charset="0"/>
                <a:cs typeface="Arial" panose="020B0604020202020204" pitchFamily="34" charset="0"/>
              </a:rPr>
              <a:t>Medical </a:t>
            </a:r>
            <a:r>
              <a:rPr lang="en-US" sz="4000" dirty="0">
                <a:latin typeface="Arial" panose="020B0604020202020204" pitchFamily="34" charset="0"/>
                <a:cs typeface="Arial" panose="020B0604020202020204" pitchFamily="34" charset="0"/>
              </a:rPr>
              <a:t>Payment System </a:t>
            </a:r>
            <a:r>
              <a:rPr lang="en-US" sz="4000" dirty="0" smtClean="0">
                <a:latin typeface="Arial" panose="020B0604020202020204" pitchFamily="34" charset="0"/>
                <a:cs typeface="Arial" panose="020B0604020202020204" pitchFamily="34" charset="0"/>
              </a:rPr>
              <a:t>Payers</a:t>
            </a:r>
            <a:r>
              <a:rPr lang="en-US" dirty="0"/>
              <a:t/>
            </a:r>
            <a:br>
              <a:rPr lang="en-US" dirty="0"/>
            </a:br>
            <a:endParaRPr lang="en-US" dirty="0"/>
          </a:p>
        </p:txBody>
      </p:sp>
    </p:spTree>
    <p:extLst>
      <p:ext uri="{BB962C8B-B14F-4D97-AF65-F5344CB8AC3E}">
        <p14:creationId xmlns:p14="http://schemas.microsoft.com/office/powerpoint/2010/main" val="134430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 y="1371600"/>
            <a:ext cx="12128500" cy="5029200"/>
          </a:xfrm>
        </p:spPr>
        <p:txBody>
          <a:bodyPr>
            <a:normAutofit fontScale="92500" lnSpcReduction="20000"/>
          </a:bodyPr>
          <a:lstStyle/>
          <a:p>
            <a:pPr marL="0" indent="0">
              <a:buNone/>
            </a:pPr>
            <a:r>
              <a:rPr lang="en-US"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Dangers </a:t>
            </a:r>
            <a:r>
              <a:rPr lang="en-US" sz="2800" dirty="0">
                <a:latin typeface="Arial" panose="020B0604020202020204" pitchFamily="34" charset="0"/>
                <a:cs typeface="Arial" panose="020B0604020202020204" pitchFamily="34" charset="0"/>
              </a:rPr>
              <a:t>of relying on outside entities to explain employee </a:t>
            </a:r>
            <a:r>
              <a:rPr lang="en-US" sz="2800" dirty="0" smtClean="0">
                <a:latin typeface="Arial" panose="020B0604020202020204" pitchFamily="34" charset="0"/>
                <a:cs typeface="Arial" panose="020B0604020202020204" pitchFamily="34" charset="0"/>
              </a:rPr>
              <a:t>choices. "</a:t>
            </a:r>
            <a:r>
              <a:rPr lang="en-US" sz="2800" dirty="0">
                <a:latin typeface="Arial" panose="020B0604020202020204" pitchFamily="34" charset="0"/>
                <a:cs typeface="Arial" panose="020B0604020202020204" pitchFamily="34" charset="0"/>
              </a:rPr>
              <a:t>Retiree Guides" drafted by the plans, can have an ineffective warning about MA. </a:t>
            </a:r>
            <a:r>
              <a:rPr lang="en-US" sz="2800" dirty="0" smtClean="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Private Medicare Plans Misled Customers into Signing Up, a Senate Report Says, by Reed Abelson and Margot Sanger-Katz, Dec 15, 2022, New York Times.)</a:t>
            </a:r>
          </a:p>
          <a:p>
            <a:pPr marL="0" indent="0">
              <a:buNone/>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Retiree Guides" drafted by the </a:t>
            </a:r>
            <a:r>
              <a:rPr lang="en-US" sz="2800" dirty="0" smtClean="0">
                <a:latin typeface="Arial" panose="020B0604020202020204" pitchFamily="34" charset="0"/>
                <a:cs typeface="Arial" panose="020B0604020202020204" pitchFamily="34" charset="0"/>
              </a:rPr>
              <a:t>plans </a:t>
            </a:r>
            <a:r>
              <a:rPr lang="en-US" sz="2800" dirty="0">
                <a:latin typeface="Arial" panose="020B0604020202020204" pitchFamily="34" charset="0"/>
                <a:cs typeface="Arial" panose="020B0604020202020204" pitchFamily="34" charset="0"/>
              </a:rPr>
              <a:t>can have an ineffective warning about MA</a:t>
            </a:r>
            <a:r>
              <a:rPr lang="en-US" sz="2800" dirty="0" smtClean="0">
                <a:latin typeface="Arial" panose="020B0604020202020204" pitchFamily="34" charset="0"/>
                <a:cs typeface="Arial" panose="020B0604020202020204" pitchFamily="34" charset="0"/>
              </a:rPr>
              <a:t>.</a:t>
            </a:r>
          </a:p>
          <a:p>
            <a:pPr marL="0" indent="0">
              <a:buNone/>
            </a:pPr>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Long </a:t>
            </a:r>
            <a:r>
              <a:rPr lang="en-US" sz="2800" dirty="0">
                <a:latin typeface="Arial" panose="020B0604020202020204" pitchFamily="34" charset="0"/>
                <a:cs typeface="Arial" panose="020B0604020202020204" pitchFamily="34" charset="0"/>
              </a:rPr>
              <a:t>Term Care </a:t>
            </a:r>
            <a:r>
              <a:rPr lang="en-US" sz="2800" dirty="0" smtClean="0">
                <a:latin typeface="Arial" panose="020B0604020202020204" pitchFamily="34" charset="0"/>
                <a:cs typeface="Arial" panose="020B0604020202020204" pitchFamily="34" charset="0"/>
              </a:rPr>
              <a:t>Insurance:  Enrollees are subject to unexpected premium increases with no options except to accept lower benefits or </a:t>
            </a:r>
            <a:r>
              <a:rPr lang="en-US" sz="2800" dirty="0" smtClean="0">
                <a:latin typeface="Arial" panose="020B0604020202020204" pitchFamily="34" charset="0"/>
                <a:cs typeface="Arial" panose="020B0604020202020204" pitchFamily="34" charset="0"/>
              </a:rPr>
              <a:t>loose coverage.</a:t>
            </a:r>
            <a:endParaRPr lang="en-US" sz="28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   For </a:t>
            </a:r>
            <a:r>
              <a:rPr lang="en-US" sz="2800" dirty="0" smtClean="0">
                <a:latin typeface="Arial" panose="020B0604020202020204" pitchFamily="34" charset="0"/>
                <a:cs typeface="Arial" panose="020B0604020202020204" pitchFamily="34" charset="0"/>
              </a:rPr>
              <a:t>many LTC is a poor fit. Coverage is where deductibles should be applied</a:t>
            </a:r>
            <a:r>
              <a:rPr lang="en-US" sz="2800" dirty="0" smtClean="0">
                <a:latin typeface="Arial" panose="020B0604020202020204" pitchFamily="34" charset="0"/>
                <a:cs typeface="Arial" panose="020B0604020202020204" pitchFamily="34" charset="0"/>
              </a:rPr>
              <a:t>.</a:t>
            </a:r>
          </a:p>
          <a:p>
            <a:pPr marL="0" indent="0">
              <a:buNone/>
            </a:pP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Engaging </a:t>
            </a:r>
            <a:r>
              <a:rPr lang="en-US" sz="2800" dirty="0">
                <a:latin typeface="Arial" panose="020B0604020202020204" pitchFamily="34" charset="0"/>
                <a:cs typeface="Arial" panose="020B0604020202020204" pitchFamily="34" charset="0"/>
              </a:rPr>
              <a:t>a Financial </a:t>
            </a:r>
            <a:r>
              <a:rPr lang="en-US" sz="2800" dirty="0" smtClean="0">
                <a:latin typeface="Arial" panose="020B0604020202020204" pitchFamily="34" charset="0"/>
                <a:cs typeface="Arial" panose="020B0604020202020204" pitchFamily="34" charset="0"/>
              </a:rPr>
              <a:t>Planner is complicated and with limited perspectives.</a:t>
            </a:r>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09600" y="2"/>
            <a:ext cx="9008533" cy="914399"/>
          </a:xfrm>
        </p:spPr>
        <p:txBody>
          <a:bodyPr>
            <a:normAutofit fontScale="90000"/>
          </a:bodyPr>
          <a:lstStyle/>
          <a:p>
            <a:r>
              <a:rPr lang="en-US" dirty="0" smtClean="0"/>
              <a:t>Use </a:t>
            </a:r>
            <a:r>
              <a:rPr lang="en-US" dirty="0"/>
              <a:t>of Third-Party’s by </a:t>
            </a:r>
            <a:r>
              <a:rPr lang="en-US" dirty="0" smtClean="0"/>
              <a:t>Employers </a:t>
            </a:r>
            <a:r>
              <a:rPr lang="en-US" dirty="0"/>
              <a:t>to </a:t>
            </a:r>
            <a:r>
              <a:rPr lang="en-US" dirty="0" smtClean="0"/>
              <a:t>Direct Employees </a:t>
            </a:r>
            <a:endParaRPr lang="en-US" dirty="0"/>
          </a:p>
        </p:txBody>
      </p:sp>
    </p:spTree>
    <p:extLst>
      <p:ext uri="{BB962C8B-B14F-4D97-AF65-F5344CB8AC3E}">
        <p14:creationId xmlns:p14="http://schemas.microsoft.com/office/powerpoint/2010/main" val="2000259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600" dirty="0" smtClean="0"/>
              <a:t>Overpayment </a:t>
            </a:r>
            <a:r>
              <a:rPr lang="en-US" sz="3600" dirty="0"/>
              <a:t>by hundreds of billions to health plans is well </a:t>
            </a:r>
            <a:r>
              <a:rPr lang="en-US" sz="3600" dirty="0" smtClean="0"/>
              <a:t>documented.</a:t>
            </a:r>
          </a:p>
          <a:p>
            <a:r>
              <a:rPr lang="en-US" sz="3600" dirty="0" smtClean="0"/>
              <a:t>Fraudulent </a:t>
            </a:r>
            <a:r>
              <a:rPr lang="en-US" sz="3600" dirty="0"/>
              <a:t>and surprising denials </a:t>
            </a:r>
            <a:r>
              <a:rPr lang="en-US" sz="3600" dirty="0"/>
              <a:t>of claims and </a:t>
            </a:r>
            <a:r>
              <a:rPr lang="en-US" sz="3600" dirty="0" smtClean="0"/>
              <a:t>cost increases have </a:t>
            </a:r>
            <a:r>
              <a:rPr lang="en-US" sz="3600" dirty="0"/>
              <a:t>left some Medicare Advantage MA enrollees with large unexpected medical debt. </a:t>
            </a:r>
            <a:endParaRPr lang="en-US" sz="3600" dirty="0" smtClean="0"/>
          </a:p>
          <a:p>
            <a:r>
              <a:rPr lang="en-US" sz="3600" dirty="0" smtClean="0"/>
              <a:t>Have a capable friend with you to negotiate this non-system.</a:t>
            </a:r>
            <a:endParaRPr lang="en-US" sz="3600" dirty="0" smtClean="0"/>
          </a:p>
          <a:p>
            <a:r>
              <a:rPr lang="en-US" sz="3600" dirty="0" smtClean="0"/>
              <a:t> </a:t>
            </a:r>
            <a:r>
              <a:rPr lang="en-US" sz="3600" dirty="0"/>
              <a:t>Biden Plan to Cut Billions in Medicare Fraud Ignites Lobbying Frenzy, By Reed Abelson and Margot Sanger-Katz. Additional references are found at the UMRA site: </a:t>
            </a:r>
            <a:r>
              <a:rPr lang="en-US" sz="3600" dirty="0">
                <a:hlinkClick r:id="rId2"/>
              </a:rPr>
              <a:t>https://</a:t>
            </a:r>
            <a:r>
              <a:rPr lang="en-US" sz="3600" dirty="0" smtClean="0">
                <a:hlinkClick r:id="rId2"/>
              </a:rPr>
              <a:t>umra.umn.edu/news/when-will-medicare-advantage-bubble-burst</a:t>
            </a:r>
            <a:endParaRPr lang="en-US" sz="3600" dirty="0" smtClean="0"/>
          </a:p>
          <a:p>
            <a:pPr marL="0" indent="0">
              <a:buNone/>
            </a:pPr>
            <a:r>
              <a:rPr lang="en-US" sz="3600" dirty="0" smtClean="0"/>
              <a:t> </a:t>
            </a:r>
            <a:endParaRPr lang="en-US" sz="3600" dirty="0"/>
          </a:p>
        </p:txBody>
      </p:sp>
      <p:sp>
        <p:nvSpPr>
          <p:cNvPr id="3" name="Title 2"/>
          <p:cNvSpPr>
            <a:spLocks noGrp="1"/>
          </p:cNvSpPr>
          <p:nvPr>
            <p:ph type="title"/>
          </p:nvPr>
        </p:nvSpPr>
        <p:spPr/>
        <p:txBody>
          <a:bodyPr/>
          <a:lstStyle/>
          <a:p>
            <a:r>
              <a:rPr lang="en-US" dirty="0" smtClean="0"/>
              <a:t>                              Summary</a:t>
            </a:r>
            <a:endParaRPr lang="en-US" dirty="0"/>
          </a:p>
        </p:txBody>
      </p:sp>
    </p:spTree>
    <p:extLst>
      <p:ext uri="{BB962C8B-B14F-4D97-AF65-F5344CB8AC3E}">
        <p14:creationId xmlns:p14="http://schemas.microsoft.com/office/powerpoint/2010/main" val="4068597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latin typeface="Arial" panose="020B0604020202020204" pitchFamily="34" charset="0"/>
                <a:cs typeface="Arial" panose="020B0604020202020204" pitchFamily="34" charset="0"/>
              </a:rPr>
              <a:t>Terminating </a:t>
            </a:r>
            <a:r>
              <a:rPr lang="en-US" sz="3600" dirty="0">
                <a:latin typeface="Arial" panose="020B0604020202020204" pitchFamily="34" charset="0"/>
                <a:cs typeface="Arial" panose="020B0604020202020204" pitchFamily="34" charset="0"/>
              </a:rPr>
              <a:t>MA plan overpayment is essential to protecting the Medicare trust </a:t>
            </a:r>
            <a:r>
              <a:rPr lang="en-US" sz="3600" dirty="0" smtClean="0">
                <a:latin typeface="Arial" panose="020B0604020202020204" pitchFamily="34" charset="0"/>
                <a:cs typeface="Arial" panose="020B0604020202020204" pitchFamily="34" charset="0"/>
              </a:rPr>
              <a:t>funds</a:t>
            </a:r>
          </a:p>
          <a:p>
            <a:r>
              <a:rPr lang="en-US" sz="3600" dirty="0">
                <a:latin typeface="Arial" panose="020B0604020202020204" pitchFamily="34" charset="0"/>
                <a:cs typeface="Arial" panose="020B0604020202020204" pitchFamily="34" charset="0"/>
              </a:rPr>
              <a:t>Medicare trustees predict Medicare Part A will be in the red by 2028</a:t>
            </a:r>
          </a:p>
        </p:txBody>
      </p:sp>
      <p:sp>
        <p:nvSpPr>
          <p:cNvPr id="3" name="Title 2"/>
          <p:cNvSpPr>
            <a:spLocks noGrp="1"/>
          </p:cNvSpPr>
          <p:nvPr>
            <p:ph type="title"/>
          </p:nvPr>
        </p:nvSpPr>
        <p:spPr>
          <a:xfrm>
            <a:off x="609600" y="2"/>
            <a:ext cx="8686800" cy="914399"/>
          </a:xfrm>
        </p:spPr>
        <p:txBody>
          <a:bodyPr>
            <a:normAutofit fontScale="90000"/>
          </a:bodyPr>
          <a:lstStyle/>
          <a:p>
            <a:r>
              <a:rPr lang="en-US" dirty="0">
                <a:latin typeface="Arial" panose="020B0604020202020204" pitchFamily="34" charset="0"/>
                <a:cs typeface="Arial" panose="020B0604020202020204" pitchFamily="34" charset="0"/>
              </a:rPr>
              <a:t>Terminating MA plan overpayment is </a:t>
            </a:r>
            <a:r>
              <a:rPr lang="en-US" dirty="0" smtClean="0">
                <a:latin typeface="Arial" panose="020B0604020202020204" pitchFamily="34" charset="0"/>
                <a:cs typeface="Arial" panose="020B0604020202020204" pitchFamily="34" charset="0"/>
              </a:rPr>
              <a:t>essential</a:t>
            </a:r>
            <a:r>
              <a:rPr lang="en-US" dirty="0" smtClean="0"/>
              <a:t>.</a:t>
            </a:r>
            <a:endParaRPr lang="en-US" dirty="0"/>
          </a:p>
        </p:txBody>
      </p:sp>
    </p:spTree>
    <p:extLst>
      <p:ext uri="{BB962C8B-B14F-4D97-AF65-F5344CB8AC3E}">
        <p14:creationId xmlns:p14="http://schemas.microsoft.com/office/powerpoint/2010/main" val="1816684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53067"/>
            <a:ext cx="12039600" cy="5147733"/>
          </a:xfrm>
        </p:spPr>
        <p:txBody>
          <a:bodyPr>
            <a:normAutofit fontScale="62500" lnSpcReduction="20000"/>
          </a:bodyPr>
          <a:lstStyle/>
          <a:p>
            <a:pPr marL="0" indent="0">
              <a:buNone/>
            </a:pPr>
            <a:r>
              <a:rPr lang="en-US" sz="5100" dirty="0" smtClean="0">
                <a:latin typeface="Arial" panose="020B0604020202020204" pitchFamily="34" charset="0"/>
                <a:cs typeface="Arial" panose="020B0604020202020204" pitchFamily="34" charset="0"/>
              </a:rPr>
              <a:t>To spread awareness, and </a:t>
            </a:r>
            <a:r>
              <a:rPr lang="en-US" sz="5100" dirty="0">
                <a:latin typeface="Arial" panose="020B0604020202020204" pitchFamily="34" charset="0"/>
                <a:cs typeface="Arial" panose="020B0604020202020204" pitchFamily="34" charset="0"/>
              </a:rPr>
              <a:t>rein in </a:t>
            </a:r>
            <a:r>
              <a:rPr lang="en-US" sz="5100" dirty="0" smtClean="0">
                <a:latin typeface="Arial" panose="020B0604020202020204" pitchFamily="34" charset="0"/>
                <a:cs typeface="Arial" panose="020B0604020202020204" pitchFamily="34" charset="0"/>
              </a:rPr>
              <a:t>the </a:t>
            </a:r>
            <a:r>
              <a:rPr lang="en-US" sz="5100" dirty="0" smtClean="0">
                <a:latin typeface="Arial" panose="020B0604020202020204" pitchFamily="34" charset="0"/>
                <a:cs typeface="Arial" panose="020B0604020202020204" pitchFamily="34" charset="0"/>
              </a:rPr>
              <a:t>Medicare Advantage (MA) </a:t>
            </a:r>
            <a:r>
              <a:rPr lang="en-US" sz="5100" dirty="0">
                <a:latin typeface="Arial" panose="020B0604020202020204" pitchFamily="34" charset="0"/>
                <a:cs typeface="Arial" panose="020B0604020202020204" pitchFamily="34" charset="0"/>
              </a:rPr>
              <a:t>privatized </a:t>
            </a:r>
            <a:r>
              <a:rPr lang="en-US" sz="5100" dirty="0" smtClean="0">
                <a:latin typeface="Arial" panose="020B0604020202020204" pitchFamily="34" charset="0"/>
                <a:cs typeface="Arial" panose="020B0604020202020204" pitchFamily="34" charset="0"/>
              </a:rPr>
              <a:t>system</a:t>
            </a:r>
            <a:r>
              <a:rPr lang="en-US" sz="5100" dirty="0" smtClean="0">
                <a:latin typeface="Arial" panose="020B0604020202020204" pitchFamily="34" charset="0"/>
                <a:cs typeface="Arial" panose="020B0604020202020204" pitchFamily="34" charset="0"/>
              </a:rPr>
              <a:t>, and protect </a:t>
            </a:r>
            <a:r>
              <a:rPr lang="en-US" sz="5100" dirty="0">
                <a:latin typeface="Arial" panose="020B0604020202020204" pitchFamily="34" charset="0"/>
                <a:cs typeface="Arial" panose="020B0604020202020204" pitchFamily="34" charset="0"/>
              </a:rPr>
              <a:t>traditional Medicare </a:t>
            </a:r>
            <a:r>
              <a:rPr lang="en-US" sz="5100" dirty="0" smtClean="0">
                <a:latin typeface="Arial" panose="020B0604020202020204" pitchFamily="34" charset="0"/>
                <a:cs typeface="Arial" panose="020B0604020202020204" pitchFamily="34" charset="0"/>
              </a:rPr>
              <a:t>funding.</a:t>
            </a:r>
          </a:p>
          <a:p>
            <a:pPr marL="0" indent="0">
              <a:buNone/>
            </a:pPr>
            <a:r>
              <a:rPr lang="en-US" sz="5100" dirty="0" smtClean="0">
                <a:latin typeface="Arial" panose="020B0604020202020204" pitchFamily="34" charset="0"/>
                <a:cs typeface="Arial" panose="020B0604020202020204" pitchFamily="34" charset="0"/>
              </a:rPr>
              <a:t>To offers</a:t>
            </a:r>
            <a:r>
              <a:rPr lang="en-US" sz="5100" dirty="0" smtClean="0">
                <a:latin typeface="Arial" panose="020B0604020202020204" pitchFamily="34" charset="0"/>
                <a:cs typeface="Arial" panose="020B0604020202020204" pitchFamily="34" charset="0"/>
              </a:rPr>
              <a:t> paths to Appeal overcharges </a:t>
            </a:r>
            <a:r>
              <a:rPr lang="en-US" sz="5100" dirty="0" smtClean="0">
                <a:latin typeface="Arial" panose="020B0604020202020204" pitchFamily="34" charset="0"/>
                <a:cs typeface="Arial" panose="020B0604020202020204" pitchFamily="34" charset="0"/>
              </a:rPr>
              <a:t>and denied claims</a:t>
            </a:r>
            <a:r>
              <a:rPr lang="en-US" sz="5100" dirty="0" smtClean="0">
                <a:latin typeface="Arial" panose="020B0604020202020204" pitchFamily="34" charset="0"/>
                <a:cs typeface="Arial" panose="020B0604020202020204" pitchFamily="34" charset="0"/>
              </a:rPr>
              <a:t>.</a:t>
            </a:r>
          </a:p>
          <a:p>
            <a:pPr marL="0" indent="0">
              <a:buNone/>
            </a:pPr>
            <a:r>
              <a:rPr lang="en-US" sz="5100" dirty="0" smtClean="0">
                <a:latin typeface="Arial" panose="020B0604020202020204" pitchFamily="34" charset="0"/>
                <a:cs typeface="Arial" panose="020B0604020202020204" pitchFamily="34" charset="0"/>
              </a:rPr>
              <a:t>To outlines issues for future consideration.</a:t>
            </a:r>
            <a:endParaRPr lang="en-US" sz="5100" dirty="0">
              <a:latin typeface="Arial" panose="020B0604020202020204" pitchFamily="34" charset="0"/>
              <a:cs typeface="Arial" panose="020B0604020202020204" pitchFamily="34" charset="0"/>
            </a:endParaRPr>
          </a:p>
          <a:p>
            <a:endParaRPr lang="en-US" sz="3500" dirty="0" smtClean="0">
              <a:latin typeface="Arial" panose="020B0604020202020204" pitchFamily="34" charset="0"/>
              <a:cs typeface="Arial" panose="020B0604020202020204" pitchFamily="34" charset="0"/>
            </a:endParaRPr>
          </a:p>
          <a:p>
            <a:pPr marL="0" indent="0">
              <a:spcBef>
                <a:spcPts val="0"/>
              </a:spcBef>
              <a:buNone/>
            </a:pPr>
            <a:r>
              <a:rPr lang="en-US" sz="5100" b="1" dirty="0" smtClean="0">
                <a:solidFill>
                  <a:srgbClr val="222222"/>
                </a:solidFill>
                <a:latin typeface="Arial" panose="020B0604020202020204" pitchFamily="34" charset="0"/>
                <a:cs typeface="Arial" panose="020B0604020202020204" pitchFamily="34" charset="0"/>
              </a:rPr>
              <a:t>                               Presenters</a:t>
            </a:r>
            <a:endParaRPr lang="en-US" sz="5100" b="1" dirty="0" smtClean="0">
              <a:solidFill>
                <a:srgbClr val="222222"/>
              </a:solidFill>
              <a:latin typeface="Arial" panose="020B0604020202020204" pitchFamily="34" charset="0"/>
              <a:cs typeface="Arial" panose="020B0604020202020204" pitchFamily="34" charset="0"/>
            </a:endParaRPr>
          </a:p>
          <a:p>
            <a:pPr marL="0">
              <a:spcBef>
                <a:spcPts val="0"/>
              </a:spcBef>
            </a:pPr>
            <a:endParaRPr lang="en-US" sz="3500" dirty="0">
              <a:solidFill>
                <a:srgbClr val="222222"/>
              </a:solidFill>
              <a:latin typeface="Arial" panose="020B0604020202020204" pitchFamily="34" charset="0"/>
              <a:cs typeface="Arial" panose="020B0604020202020204" pitchFamily="34" charset="0"/>
            </a:endParaRPr>
          </a:p>
          <a:p>
            <a:pPr marL="0">
              <a:spcBef>
                <a:spcPts val="0"/>
              </a:spcBef>
            </a:pPr>
            <a:r>
              <a:rPr lang="en-US" sz="3800" b="1" dirty="0">
                <a:solidFill>
                  <a:srgbClr val="222222"/>
                </a:solidFill>
                <a:latin typeface="Arial" panose="020B0604020202020204" pitchFamily="34" charset="0"/>
                <a:cs typeface="Arial" panose="020B0604020202020204" pitchFamily="34" charset="0"/>
              </a:rPr>
              <a:t>Kip Sullivan, JD, </a:t>
            </a:r>
            <a:r>
              <a:rPr lang="en-US" sz="3800" b="1" dirty="0" smtClean="0">
                <a:solidFill>
                  <a:srgbClr val="222222"/>
                </a:solidFill>
                <a:latin typeface="Arial" panose="020B0604020202020204" pitchFamily="34" charset="0"/>
                <a:cs typeface="Arial" panose="020B0604020202020204" pitchFamily="34" charset="0"/>
              </a:rPr>
              <a:t>a </a:t>
            </a:r>
            <a:r>
              <a:rPr lang="en-US" sz="3800" b="1" dirty="0">
                <a:solidFill>
                  <a:srgbClr val="222222"/>
                </a:solidFill>
                <a:latin typeface="Arial" panose="020B0604020202020204" pitchFamily="34" charset="0"/>
                <a:cs typeface="Arial" panose="020B0604020202020204" pitchFamily="34" charset="0"/>
              </a:rPr>
              <a:t>prolific author and health policy advisor to the nonprofit </a:t>
            </a:r>
            <a:r>
              <a:rPr lang="en-US" sz="3800" b="1" dirty="0" smtClean="0">
                <a:solidFill>
                  <a:srgbClr val="222222"/>
                </a:solidFill>
                <a:latin typeface="Arial" panose="020B0604020202020204" pitchFamily="34" charset="0"/>
                <a:cs typeface="Arial" panose="020B0604020202020204" pitchFamily="34" charset="0"/>
              </a:rPr>
              <a:t> organization </a:t>
            </a:r>
            <a:r>
              <a:rPr lang="en-US" sz="3800" b="1" dirty="0">
                <a:solidFill>
                  <a:srgbClr val="222222"/>
                </a:solidFill>
                <a:latin typeface="Arial" panose="020B0604020202020204" pitchFamily="34" charset="0"/>
                <a:cs typeface="Arial" panose="020B0604020202020204" pitchFamily="34" charset="0"/>
              </a:rPr>
              <a:t>Health Care for All Minnesota, and nationally</a:t>
            </a:r>
            <a:r>
              <a:rPr lang="en-US" sz="3800" b="1" dirty="0" smtClean="0">
                <a:solidFill>
                  <a:srgbClr val="222222"/>
                </a:solidFill>
                <a:latin typeface="Arial" panose="020B0604020202020204" pitchFamily="34" charset="0"/>
                <a:cs typeface="Arial" panose="020B0604020202020204" pitchFamily="34" charset="0"/>
              </a:rPr>
              <a:t>.</a:t>
            </a:r>
          </a:p>
          <a:p>
            <a:pPr marL="0">
              <a:spcBef>
                <a:spcPts val="0"/>
              </a:spcBef>
            </a:pPr>
            <a:endParaRPr lang="en-US" sz="3800" b="1" dirty="0">
              <a:solidFill>
                <a:srgbClr val="222222"/>
              </a:solidFill>
              <a:latin typeface="Arial" panose="020B0604020202020204" pitchFamily="34" charset="0"/>
              <a:cs typeface="Arial" panose="020B0604020202020204" pitchFamily="34" charset="0"/>
            </a:endParaRPr>
          </a:p>
          <a:p>
            <a:pPr marL="0">
              <a:spcBef>
                <a:spcPts val="0"/>
              </a:spcBef>
            </a:pPr>
            <a:r>
              <a:rPr lang="en-US" sz="3800" b="1" dirty="0" smtClean="0">
                <a:solidFill>
                  <a:srgbClr val="222222"/>
                </a:solidFill>
                <a:latin typeface="Arial" panose="020B0604020202020204" pitchFamily="34" charset="0"/>
                <a:cs typeface="Arial" panose="020B0604020202020204" pitchFamily="34" charset="0"/>
              </a:rPr>
              <a:t>Robert Hall, CFP, Carlson MBA (Ret.) an advisor and lecturer in Carlson School Personal Finance and Risk Management courses.</a:t>
            </a:r>
          </a:p>
          <a:p>
            <a:pPr marL="0">
              <a:spcBef>
                <a:spcPts val="0"/>
              </a:spcBef>
            </a:pPr>
            <a:endParaRPr lang="en-US" sz="3800" b="1" dirty="0">
              <a:solidFill>
                <a:srgbClr val="222222"/>
              </a:solidFill>
              <a:latin typeface="Arial" panose="020B0604020202020204" pitchFamily="34" charset="0"/>
              <a:cs typeface="Arial" panose="020B0604020202020204" pitchFamily="34" charset="0"/>
            </a:endParaRPr>
          </a:p>
          <a:p>
            <a:pPr marL="0">
              <a:spcBef>
                <a:spcPts val="0"/>
              </a:spcBef>
            </a:pPr>
            <a:r>
              <a:rPr lang="en-US" sz="3800" b="1" dirty="0" smtClean="0">
                <a:solidFill>
                  <a:srgbClr val="222222"/>
                </a:solidFill>
                <a:latin typeface="Arial" panose="020B0604020202020204" pitchFamily="34" charset="0"/>
                <a:cs typeface="Arial" panose="020B0604020202020204" pitchFamily="34" charset="0"/>
              </a:rPr>
              <a:t>Andy </a:t>
            </a:r>
            <a:r>
              <a:rPr lang="en-US" sz="3800" b="1" dirty="0">
                <a:solidFill>
                  <a:srgbClr val="222222"/>
                </a:solidFill>
                <a:latin typeface="Arial" panose="020B0604020202020204" pitchFamily="34" charset="0"/>
                <a:cs typeface="Arial" panose="020B0604020202020204" pitchFamily="34" charset="0"/>
              </a:rPr>
              <a:t>Whitman, JD, PhD, Professor of </a:t>
            </a:r>
            <a:r>
              <a:rPr lang="en-US" sz="3800" b="1" dirty="0" smtClean="0">
                <a:solidFill>
                  <a:srgbClr val="222222"/>
                </a:solidFill>
                <a:latin typeface="Arial" panose="020B0604020202020204" pitchFamily="34" charset="0"/>
                <a:cs typeface="Arial" panose="020B0604020202020204" pitchFamily="34" charset="0"/>
              </a:rPr>
              <a:t>Finance, The </a:t>
            </a:r>
            <a:r>
              <a:rPr lang="en-US" sz="3800" b="1" dirty="0">
                <a:solidFill>
                  <a:srgbClr val="222222"/>
                </a:solidFill>
                <a:latin typeface="Arial" panose="020B0604020202020204" pitchFamily="34" charset="0"/>
                <a:cs typeface="Arial" panose="020B0604020202020204" pitchFamily="34" charset="0"/>
              </a:rPr>
              <a:t>Carlson </a:t>
            </a:r>
            <a:r>
              <a:rPr lang="en-US" sz="3800" b="1" dirty="0" smtClean="0">
                <a:solidFill>
                  <a:srgbClr val="222222"/>
                </a:solidFill>
                <a:latin typeface="Arial" panose="020B0604020202020204" pitchFamily="34" charset="0"/>
                <a:cs typeface="Arial" panose="020B0604020202020204" pitchFamily="34" charset="0"/>
              </a:rPr>
              <a:t>School, </a:t>
            </a:r>
            <a:r>
              <a:rPr lang="en-US" sz="3800" b="1" dirty="0" smtClean="0">
                <a:solidFill>
                  <a:srgbClr val="222222"/>
                </a:solidFill>
                <a:latin typeface="Arial" panose="020B0604020202020204" pitchFamily="34" charset="0"/>
                <a:cs typeface="Arial" panose="020B0604020202020204" pitchFamily="34" charset="0"/>
              </a:rPr>
              <a:t>UMN.</a:t>
            </a:r>
            <a:endParaRPr lang="en-US" sz="3800" b="1" dirty="0" smtClean="0">
              <a:solidFill>
                <a:srgbClr val="222222"/>
              </a:solidFill>
              <a:latin typeface="Arial" panose="020B0604020202020204" pitchFamily="34" charset="0"/>
              <a:cs typeface="Arial" panose="020B0604020202020204" pitchFamily="34" charset="0"/>
            </a:endParaRPr>
          </a:p>
          <a:p>
            <a:pPr marL="0" indent="0">
              <a:spcBef>
                <a:spcPts val="0"/>
              </a:spcBef>
              <a:buNone/>
            </a:pPr>
            <a:r>
              <a:rPr lang="en-US" sz="3800" dirty="0" smtClean="0">
                <a:solidFill>
                  <a:srgbClr val="222222"/>
                </a:solidFill>
                <a:latin typeface="Arial" panose="020B0604020202020204" pitchFamily="34" charset="0"/>
                <a:cs typeface="Arial" panose="020B0604020202020204" pitchFamily="34" charset="0"/>
              </a:rPr>
              <a:t>.</a:t>
            </a:r>
          </a:p>
          <a:p>
            <a:pPr marL="0">
              <a:spcBef>
                <a:spcPts val="0"/>
              </a:spcBef>
            </a:pPr>
            <a:r>
              <a:rPr lang="en-US" sz="3500" dirty="0" smtClean="0">
                <a:solidFill>
                  <a:srgbClr val="222222"/>
                </a:solidFill>
                <a:latin typeface="Arial" panose="020B0604020202020204" pitchFamily="34" charset="0"/>
                <a:cs typeface="Arial" panose="020B0604020202020204" pitchFamily="34" charset="0"/>
              </a:rPr>
              <a:t> </a:t>
            </a:r>
            <a:r>
              <a:rPr lang="en-US" sz="3500" dirty="0">
                <a:solidFill>
                  <a:srgbClr val="222222"/>
                </a:solidFill>
                <a:latin typeface="Arial" panose="020B0604020202020204" pitchFamily="34" charset="0"/>
                <a:cs typeface="Arial" panose="020B0604020202020204" pitchFamily="34" charset="0"/>
              </a:rPr>
              <a:t>UMRA site</a:t>
            </a:r>
            <a:r>
              <a:rPr lang="en-US" sz="3500" dirty="0" smtClean="0">
                <a:solidFill>
                  <a:srgbClr val="222222"/>
                </a:solidFill>
                <a:latin typeface="Arial" panose="020B0604020202020204" pitchFamily="34" charset="0"/>
                <a:cs typeface="Arial" panose="020B0604020202020204" pitchFamily="34"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https://umra.umn.edu/news/when-will-medicare-advantage-bubble-burst</a:t>
            </a:r>
            <a:r>
              <a:rPr lang="en-US" sz="3500" dirty="0" smtClean="0">
                <a:solidFill>
                  <a:srgbClr val="222222"/>
                </a:solidFill>
                <a:latin typeface="Arial" panose="020B0604020202020204" pitchFamily="34" charset="0"/>
                <a:cs typeface="Arial" panose="020B0604020202020204" pitchFamily="34" charset="0"/>
              </a:rPr>
              <a:t>  </a:t>
            </a:r>
          </a:p>
          <a:p>
            <a:pPr marL="0">
              <a:spcBef>
                <a:spcPts val="0"/>
              </a:spcBef>
            </a:pPr>
            <a:endParaRPr lang="en-US" sz="3500" dirty="0" smtClean="0">
              <a:solidFill>
                <a:srgbClr val="222222"/>
              </a:solidFill>
              <a:latin typeface="Arial" panose="020B0604020202020204" pitchFamily="34" charset="0"/>
              <a:cs typeface="Arial" panose="020B0604020202020204" pitchFamily="34" charset="0"/>
            </a:endParaRPr>
          </a:p>
          <a:p>
            <a:pPr marL="0">
              <a:spcBef>
                <a:spcPts val="0"/>
              </a:spcBef>
            </a:pPr>
            <a:endParaRPr lang="en-US" sz="3500" dirty="0">
              <a:solidFill>
                <a:srgbClr val="222222"/>
              </a:solidFill>
              <a:latin typeface="Arial" panose="020B0604020202020204" pitchFamily="34" charset="0"/>
              <a:cs typeface="Arial" panose="020B0604020202020204" pitchFamily="34" charset="0"/>
            </a:endParaRPr>
          </a:p>
          <a:p>
            <a:pPr marL="0">
              <a:spcBef>
                <a:spcPts val="0"/>
              </a:spcBef>
            </a:pPr>
            <a:endParaRPr lang="en-US" sz="3500" dirty="0">
              <a:solidFill>
                <a:srgbClr val="222222"/>
              </a:solidFill>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r>
              <a:rPr lang="en-US" dirty="0" smtClean="0"/>
              <a:t>Purpose</a:t>
            </a:r>
            <a:r>
              <a:rPr lang="en-US" dirty="0" smtClean="0"/>
              <a:t>, </a:t>
            </a:r>
            <a:r>
              <a:rPr lang="en-US" dirty="0" smtClean="0"/>
              <a:t>Presenters &amp; </a:t>
            </a:r>
            <a:r>
              <a:rPr lang="en-US" dirty="0" smtClean="0"/>
              <a:t>UMRA Site</a:t>
            </a:r>
            <a:endParaRPr lang="en-US" dirty="0"/>
          </a:p>
        </p:txBody>
      </p:sp>
    </p:spTree>
    <p:extLst>
      <p:ext uri="{BB962C8B-B14F-4D97-AF65-F5344CB8AC3E}">
        <p14:creationId xmlns:p14="http://schemas.microsoft.com/office/powerpoint/2010/main" val="199201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92200"/>
            <a:ext cx="12056533" cy="5308600"/>
          </a:xfrm>
        </p:spPr>
        <p:txBody>
          <a:bodyPr>
            <a:normAutofit lnSpcReduction="10000"/>
          </a:bodyPr>
          <a:lstStyle/>
          <a:p>
            <a:pPr marL="0" indent="0">
              <a:buNone/>
            </a:pPr>
            <a:r>
              <a:rPr lang="en-US" sz="3600" dirty="0" smtClean="0"/>
              <a:t>All </a:t>
            </a:r>
            <a:r>
              <a:rPr lang="en-US" sz="3600" dirty="0"/>
              <a:t>errors &amp; opinions are </a:t>
            </a:r>
            <a:r>
              <a:rPr lang="en-US" sz="3600" dirty="0" smtClean="0"/>
              <a:t>the Presenters’.</a:t>
            </a:r>
            <a:r>
              <a:rPr lang="en-US" sz="3600" dirty="0"/>
              <a:t/>
            </a:r>
            <a:br>
              <a:rPr lang="en-US" sz="3600" dirty="0"/>
            </a:br>
            <a:r>
              <a:rPr lang="en-US" sz="3600" dirty="0"/>
              <a:t>This is an Educational Exercise. </a:t>
            </a:r>
            <a:r>
              <a:rPr lang="en-US" sz="3600" dirty="0" smtClean="0"/>
              <a:t>The </a:t>
            </a:r>
            <a:r>
              <a:rPr lang="en-US" sz="3600" dirty="0"/>
              <a:t>materials and information should not be considered as, or a substitute for, accounting, </a:t>
            </a:r>
            <a:r>
              <a:rPr lang="en-US" sz="3600" dirty="0" smtClean="0"/>
              <a:t>tax, financial or legal advice</a:t>
            </a:r>
            <a:r>
              <a:rPr lang="en-US" sz="3600" dirty="0"/>
              <a:t>. </a:t>
            </a:r>
            <a:r>
              <a:rPr lang="en-US" sz="3600" dirty="0" smtClean="0"/>
              <a:t>You can designate a representative to help you. Obtain a Release of Information form; allows (TPA, Insurer, HMO, ACO, ETC.) to discuss your appeal.</a:t>
            </a:r>
            <a:r>
              <a:rPr lang="en-US" sz="3600" dirty="0"/>
              <a:t/>
            </a:r>
            <a:br>
              <a:rPr lang="en-US" sz="3600" dirty="0"/>
            </a:br>
            <a:r>
              <a:rPr lang="en-US" sz="3600" dirty="0" smtClean="0"/>
              <a:t>Contact your advisor specialists </a:t>
            </a:r>
            <a:r>
              <a:rPr lang="en-US" sz="3600" dirty="0"/>
              <a:t>in </a:t>
            </a:r>
            <a:r>
              <a:rPr lang="en-US" sz="3600" dirty="0" smtClean="0"/>
              <a:t>each </a:t>
            </a:r>
            <a:r>
              <a:rPr lang="en-US" sz="3600" dirty="0"/>
              <a:t>area. Please tell Andy Whitman about a representative who assisted </a:t>
            </a:r>
            <a:r>
              <a:rPr lang="en-US" sz="3600" dirty="0" smtClean="0"/>
              <a:t>you.</a:t>
            </a:r>
            <a:endParaRPr lang="en-US" sz="3600" dirty="0" smtClean="0"/>
          </a:p>
          <a:p>
            <a:pPr marL="0" indent="0">
              <a:buNone/>
            </a:pPr>
            <a:r>
              <a:rPr lang="en-US" sz="3600" dirty="0" smtClean="0"/>
              <a:t>A </a:t>
            </a:r>
            <a:r>
              <a:rPr lang="en-US" sz="3600" dirty="0"/>
              <a:t>link to another web site or services is not an endorsement of or warranty of any service, product or information provided on their site(s). The links are provided for convenience only. </a:t>
            </a:r>
          </a:p>
        </p:txBody>
      </p:sp>
      <p:sp>
        <p:nvSpPr>
          <p:cNvPr id="3" name="Title 2"/>
          <p:cNvSpPr>
            <a:spLocks noGrp="1"/>
          </p:cNvSpPr>
          <p:nvPr>
            <p:ph type="title"/>
          </p:nvPr>
        </p:nvSpPr>
        <p:spPr/>
        <p:txBody>
          <a:bodyPr>
            <a:normAutofit/>
          </a:bodyPr>
          <a:lstStyle/>
          <a:p>
            <a:r>
              <a:rPr lang="en-US" dirty="0"/>
              <a:t>All </a:t>
            </a:r>
            <a:r>
              <a:rPr lang="en-US" dirty="0" smtClean="0"/>
              <a:t>Errors </a:t>
            </a:r>
            <a:r>
              <a:rPr lang="en-US" dirty="0"/>
              <a:t>&amp; </a:t>
            </a:r>
            <a:r>
              <a:rPr lang="en-US" dirty="0" smtClean="0"/>
              <a:t>Opinions are the Presenters</a:t>
            </a:r>
            <a:endParaRPr lang="en-US" dirty="0"/>
          </a:p>
        </p:txBody>
      </p:sp>
    </p:spTree>
    <p:extLst>
      <p:ext uri="{BB962C8B-B14F-4D97-AF65-F5344CB8AC3E}">
        <p14:creationId xmlns:p14="http://schemas.microsoft.com/office/powerpoint/2010/main" val="3155085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92667"/>
            <a:ext cx="11039061" cy="5029200"/>
          </a:xfrm>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                                Agenda</a:t>
            </a:r>
            <a:endParaRPr lang="en-US" dirty="0"/>
          </a:p>
        </p:txBody>
      </p:sp>
      <p:sp>
        <p:nvSpPr>
          <p:cNvPr id="4" name="Rectangle 3"/>
          <p:cNvSpPr/>
          <p:nvPr/>
        </p:nvSpPr>
        <p:spPr>
          <a:xfrm>
            <a:off x="0" y="1111621"/>
            <a:ext cx="12573000" cy="5047536"/>
          </a:xfrm>
          <a:prstGeom prst="rect">
            <a:avLst/>
          </a:prstGeom>
        </p:spPr>
        <p:txBody>
          <a:bodyPr wrap="square">
            <a:spAutoFit/>
          </a:bodyPr>
          <a:lstStyle/>
          <a:p>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Kip –    20 min: Why </a:t>
            </a:r>
            <a:r>
              <a:rPr lang="en-US" sz="2800" dirty="0">
                <a:latin typeface="Arial" panose="020B0604020202020204" pitchFamily="34" charset="0"/>
                <a:cs typeface="Arial" panose="020B0604020202020204" pitchFamily="34" charset="0"/>
              </a:rPr>
              <a:t>the Medicare Advantage (MA) plans are so overpaid</a:t>
            </a:r>
            <a:r>
              <a:rPr lang="en-US" sz="2800" dirty="0" smtClean="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Andy -- </a:t>
            </a:r>
            <a:r>
              <a:rPr lang="en-US" sz="2800" dirty="0" smtClean="0">
                <a:latin typeface="Arial" panose="020B0604020202020204" pitchFamily="34" charset="0"/>
                <a:cs typeface="Arial" panose="020B0604020202020204" pitchFamily="34" charset="0"/>
              </a:rPr>
              <a:t>25 </a:t>
            </a:r>
            <a:r>
              <a:rPr lang="en-US" sz="2800" dirty="0">
                <a:latin typeface="Arial" panose="020B0604020202020204" pitchFamily="34" charset="0"/>
                <a:cs typeface="Arial" panose="020B0604020202020204" pitchFamily="34" charset="0"/>
              </a:rPr>
              <a:t>min</a:t>
            </a:r>
            <a:r>
              <a:rPr lang="en-US" sz="2800" dirty="0" smtClean="0">
                <a:latin typeface="Arial" panose="020B0604020202020204" pitchFamily="34" charset="0"/>
                <a:cs typeface="Arial" panose="020B0604020202020204" pitchFamily="34" charset="0"/>
              </a:rPr>
              <a:t>: MA plans (Provider/Insurer/HMO/TPA)</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Profits </a:t>
            </a:r>
            <a:r>
              <a:rPr lang="en-US" sz="2800" dirty="0">
                <a:latin typeface="Arial" panose="020B0604020202020204" pitchFamily="34" charset="0"/>
                <a:cs typeface="Arial" panose="020B0604020202020204" pitchFamily="34" charset="0"/>
              </a:rPr>
              <a:t>so </a:t>
            </a:r>
            <a:r>
              <a:rPr lang="en-US" sz="2800" dirty="0" smtClean="0">
                <a:latin typeface="Arial" panose="020B0604020202020204" pitchFamily="34" charset="0"/>
                <a:cs typeface="Arial" panose="020B0604020202020204" pitchFamily="34" charset="0"/>
              </a:rPr>
              <a:t>large, </a:t>
            </a:r>
            <a:r>
              <a:rPr lang="en-US" sz="2800" dirty="0">
                <a:latin typeface="Arial" panose="020B0604020202020204" pitchFamily="34" charset="0"/>
                <a:cs typeface="Arial" panose="020B0604020202020204" pitchFamily="34" charset="0"/>
              </a:rPr>
              <a:t>forced </a:t>
            </a:r>
            <a:r>
              <a:rPr lang="en-US" sz="2800" dirty="0" smtClean="0">
                <a:latin typeface="Arial" panose="020B0604020202020204" pitchFamily="34" charset="0"/>
                <a:cs typeface="Arial" panose="020B0604020202020204" pitchFamily="34" charset="0"/>
              </a:rPr>
              <a:t>to return Billions of "</a:t>
            </a:r>
            <a:r>
              <a:rPr lang="en-US" sz="2800" dirty="0">
                <a:latin typeface="Arial" panose="020B0604020202020204" pitchFamily="34" charset="0"/>
                <a:cs typeface="Arial" panose="020B0604020202020204" pitchFamily="34" charset="0"/>
              </a:rPr>
              <a:t>over charges". </a:t>
            </a:r>
          </a:p>
          <a:p>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Experience in </a:t>
            </a:r>
            <a:r>
              <a:rPr lang="en-US" sz="2800" dirty="0" smtClean="0">
                <a:latin typeface="Arial" panose="020B0604020202020204" pitchFamily="34" charset="0"/>
                <a:cs typeface="Arial" panose="020B0604020202020204" pitchFamily="34" charset="0"/>
              </a:rPr>
              <a:t>MA- </a:t>
            </a:r>
            <a:r>
              <a:rPr lang="en-US" sz="2800" dirty="0" smtClean="0">
                <a:latin typeface="Arial" panose="020B0604020202020204" pitchFamily="34" charset="0"/>
                <a:cs typeface="Arial" panose="020B0604020202020204" pitchFamily="34" charset="0"/>
              </a:rPr>
              <a:t>Coverage, </a:t>
            </a:r>
            <a:r>
              <a:rPr lang="en-US" sz="2800" dirty="0" smtClean="0">
                <a:latin typeface="Arial" panose="020B0604020202020204" pitchFamily="34" charset="0"/>
                <a:cs typeface="Arial" panose="020B0604020202020204" pitchFamily="34" charset="0"/>
              </a:rPr>
              <a:t>Positives &amp; Negatives</a:t>
            </a:r>
          </a:p>
          <a:p>
            <a:r>
              <a:rPr lang="en-US" sz="2800" dirty="0">
                <a:latin typeface="Arial" panose="020B0604020202020204" pitchFamily="34" charset="0"/>
                <a:cs typeface="Arial" panose="020B0604020202020204" pitchFamily="34" charset="0"/>
              </a:rPr>
              <a:t>               Claim Denial &amp; Over Charge Options </a:t>
            </a:r>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Medical Payment System </a:t>
            </a:r>
            <a:r>
              <a:rPr lang="en-US" sz="2800" dirty="0" smtClean="0">
                <a:latin typeface="Arial" panose="020B0604020202020204" pitchFamily="34" charset="0"/>
                <a:cs typeface="Arial" panose="020B0604020202020204" pitchFamily="34" charset="0"/>
              </a:rPr>
              <a:t>Payers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U</a:t>
            </a:r>
            <a:r>
              <a:rPr lang="en-US" sz="2800" dirty="0" smtClean="0">
                <a:latin typeface="Arial" panose="020B0604020202020204" pitchFamily="34" charset="0"/>
                <a:cs typeface="Arial" panose="020B0604020202020204" pitchFamily="34" charset="0"/>
              </a:rPr>
              <a:t>se </a:t>
            </a:r>
            <a:r>
              <a:rPr lang="en-US" sz="2800" dirty="0">
                <a:latin typeface="Arial" panose="020B0604020202020204" pitchFamily="34" charset="0"/>
                <a:cs typeface="Arial" panose="020B0604020202020204" pitchFamily="34" charset="0"/>
              </a:rPr>
              <a:t>of Third-Party’s by employers to direct employees </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Kip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5 min: Terminating </a:t>
            </a:r>
            <a:r>
              <a:rPr lang="en-US" sz="2800" dirty="0">
                <a:latin typeface="Arial" panose="020B0604020202020204" pitchFamily="34" charset="0"/>
                <a:cs typeface="Arial" panose="020B0604020202020204" pitchFamily="34" charset="0"/>
              </a:rPr>
              <a:t>MA plan overpayment is </a:t>
            </a:r>
            <a:r>
              <a:rPr lang="en-US" sz="2800" dirty="0" smtClean="0">
                <a:latin typeface="Arial" panose="020B0604020202020204" pitchFamily="34" charset="0"/>
                <a:cs typeface="Arial" panose="020B0604020202020204" pitchFamily="34" charset="0"/>
              </a:rPr>
              <a:t>essential. </a:t>
            </a:r>
            <a:endParaRPr lang="en-US" sz="2800" dirty="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3012022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28700"/>
            <a:ext cx="12056533" cy="5219700"/>
          </a:xfrm>
        </p:spPr>
        <p:txBody>
          <a:bodyPr>
            <a:noAutofit/>
          </a:bodyPr>
          <a:lstStyle/>
          <a:p>
            <a:r>
              <a:rPr lang="en-US" sz="3200" dirty="0">
                <a:latin typeface="Arial" panose="020B0604020202020204" pitchFamily="34" charset="0"/>
                <a:cs typeface="Arial" panose="020B0604020202020204" pitchFamily="34" charset="0"/>
              </a:rPr>
              <a:t>History of the privatization of </a:t>
            </a:r>
            <a:r>
              <a:rPr lang="en-US" sz="3200" dirty="0" smtClean="0">
                <a:latin typeface="Arial" panose="020B0604020202020204" pitchFamily="34" charset="0"/>
                <a:cs typeface="Arial" panose="020B0604020202020204" pitchFamily="34" charset="0"/>
              </a:rPr>
              <a:t>Medicare.</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Favorable </a:t>
            </a:r>
            <a:r>
              <a:rPr lang="en-US" sz="3200" dirty="0">
                <a:latin typeface="Arial" panose="020B0604020202020204" pitchFamily="34" charset="0"/>
                <a:cs typeface="Arial" panose="020B0604020202020204" pitchFamily="34" charset="0"/>
              </a:rPr>
              <a:t>selection: Enrollees in Medicare Advantage are healthier; sicker enrollees are driven away.</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But CMS/HCFA was never able to "risk adjust" premium payments to MA plans downward to match the lower cost of MA enrollees.</a:t>
            </a:r>
          </a:p>
          <a:p>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After 2006, "improved" risk adjustment introduced a new way </a:t>
            </a:r>
            <a:r>
              <a:rPr 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for </a:t>
            </a:r>
            <a:r>
              <a:rPr lang="en-US" sz="3200" dirty="0">
                <a:latin typeface="Arial" panose="020B0604020202020204" pitchFamily="34" charset="0"/>
                <a:cs typeface="Arial" panose="020B0604020202020204" pitchFamily="34" charset="0"/>
              </a:rPr>
              <a:t>MA plans to profit: </a:t>
            </a:r>
            <a:r>
              <a:rPr lang="en-US" sz="3200" dirty="0" smtClean="0">
                <a:latin typeface="Arial" panose="020B0604020202020204" pitchFamily="34" charset="0"/>
                <a:cs typeface="Arial" panose="020B0604020202020204" pitchFamily="34" charset="0"/>
              </a:rPr>
              <a:t>Upcoding.</a:t>
            </a:r>
            <a:endParaRPr lang="en-US" sz="32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609599" y="2"/>
            <a:ext cx="9567333" cy="914399"/>
          </a:xfrm>
        </p:spPr>
        <p:txBody>
          <a:bodyPr>
            <a:normAutofit fontScale="90000"/>
          </a:bodyPr>
          <a:lstStyle/>
          <a:p>
            <a:r>
              <a:rPr lang="en-US" b="1" dirty="0"/>
              <a:t>Why the Medicare Advantage (MA) plans are so overpaid.</a:t>
            </a:r>
            <a:endParaRPr lang="en-US" dirty="0"/>
          </a:p>
        </p:txBody>
      </p:sp>
    </p:spTree>
    <p:extLst>
      <p:ext uri="{BB962C8B-B14F-4D97-AF65-F5344CB8AC3E}">
        <p14:creationId xmlns:p14="http://schemas.microsoft.com/office/powerpoint/2010/main" val="2888978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1"/>
            <a:ext cx="12039600" cy="5943599"/>
          </a:xfrm>
        </p:spPr>
        <p:txBody>
          <a:bodyPr>
            <a:normAutofit fontScale="92500" lnSpcReduction="20000"/>
          </a:bodyPr>
          <a:lstStyle/>
          <a:p>
            <a:endParaRPr lang="en-US" sz="2900" dirty="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Most </a:t>
            </a:r>
            <a:r>
              <a:rPr lang="en-US" sz="4400" dirty="0" smtClean="0">
                <a:latin typeface="Arial" panose="020B0604020202020204" pitchFamily="34" charset="0"/>
                <a:cs typeface="Arial" panose="020B0604020202020204" pitchFamily="34" charset="0"/>
              </a:rPr>
              <a:t>Medicare </a:t>
            </a:r>
            <a:r>
              <a:rPr lang="en-US" sz="4400" dirty="0">
                <a:latin typeface="Arial" panose="020B0604020202020204" pitchFamily="34" charset="0"/>
                <a:cs typeface="Arial" panose="020B0604020202020204" pitchFamily="34" charset="0"/>
              </a:rPr>
              <a:t>supplement insurance </a:t>
            </a:r>
            <a:r>
              <a:rPr lang="en-US" sz="4400" dirty="0" smtClean="0">
                <a:latin typeface="Arial" panose="020B0604020202020204" pitchFamily="34" charset="0"/>
                <a:cs typeface="Arial" panose="020B0604020202020204" pitchFamily="34" charset="0"/>
              </a:rPr>
              <a:t>is individual </a:t>
            </a:r>
            <a:r>
              <a:rPr lang="en-US" sz="4400" dirty="0">
                <a:latin typeface="Arial" panose="020B0604020202020204" pitchFamily="34" charset="0"/>
                <a:cs typeface="Arial" panose="020B0604020202020204" pitchFamily="34" charset="0"/>
              </a:rPr>
              <a:t>policies. Total direct premiums earned for individual policies were $25.5 billion, with direct claims incurred of $19.6 billion in 2021. </a:t>
            </a:r>
            <a:endParaRPr lang="en-US" sz="4400" dirty="0" smtClean="0">
              <a:latin typeface="Arial" panose="020B0604020202020204" pitchFamily="34" charset="0"/>
              <a:cs typeface="Arial" panose="020B0604020202020204" pitchFamily="34" charset="0"/>
            </a:endParaRPr>
          </a:p>
          <a:p>
            <a:r>
              <a:rPr lang="en-US" sz="4400" dirty="0" smtClean="0">
                <a:latin typeface="Arial" panose="020B0604020202020204" pitchFamily="34" charset="0"/>
                <a:cs typeface="Arial" panose="020B0604020202020204" pitchFamily="34" charset="0"/>
              </a:rPr>
              <a:t>This </a:t>
            </a:r>
            <a:r>
              <a:rPr lang="en-US" sz="4400" dirty="0">
                <a:latin typeface="Arial" panose="020B0604020202020204" pitchFamily="34" charset="0"/>
                <a:cs typeface="Arial" panose="020B0604020202020204" pitchFamily="34" charset="0"/>
              </a:rPr>
              <a:t>resulted in a 77% loss ratio. </a:t>
            </a:r>
            <a:r>
              <a:rPr lang="en-US" sz="4400" dirty="0" smtClean="0">
                <a:latin typeface="Arial" panose="020B0604020202020204" pitchFamily="34" charset="0"/>
                <a:cs typeface="Arial" panose="020B0604020202020204" pitchFamily="34" charset="0"/>
              </a:rPr>
              <a:t>Regulations require return of Billions in Profits when loss ratios are below </a:t>
            </a:r>
            <a:r>
              <a:rPr lang="en-US" sz="4400" dirty="0">
                <a:latin typeface="Arial" panose="020B0604020202020204" pitchFamily="34" charset="0"/>
                <a:cs typeface="Arial" panose="020B0604020202020204" pitchFamily="34" charset="0"/>
              </a:rPr>
              <a:t>80</a:t>
            </a:r>
            <a:r>
              <a:rPr lang="en-US" sz="4400" dirty="0" smtClean="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marL="0" lvl="0" indent="0">
              <a:buNone/>
            </a:pPr>
            <a:r>
              <a:rPr lang="en-US" sz="4400" dirty="0" smtClean="0">
                <a:latin typeface="Arial" panose="020B0604020202020204" pitchFamily="34" charset="0"/>
                <a:cs typeface="Arial" panose="020B0604020202020204" pitchFamily="34" charset="0"/>
              </a:rPr>
              <a:t> </a:t>
            </a:r>
            <a:r>
              <a:rPr lang="en-US" sz="3000" dirty="0">
                <a:solidFill>
                  <a:prstClr val="black"/>
                </a:solidFill>
                <a:latin typeface="Arial" panose="020B0604020202020204" pitchFamily="34" charset="0"/>
                <a:cs typeface="Arial" panose="020B0604020202020204" pitchFamily="34" charset="0"/>
              </a:rPr>
              <a:t>(The 2022 annual report of the Board of Medicare Trustees and the 2022 Medicare baseline and projections from the Congressional Budget Office (CBO)). The “profits” of the top ten “</a:t>
            </a:r>
            <a:r>
              <a:rPr lang="en-US" sz="3000" dirty="0" smtClean="0">
                <a:solidFill>
                  <a:prstClr val="black"/>
                </a:solidFill>
                <a:latin typeface="Arial" panose="020B0604020202020204" pitchFamily="34" charset="0"/>
                <a:cs typeface="Arial" panose="020B0604020202020204" pitchFamily="34" charset="0"/>
              </a:rPr>
              <a:t>plans” </a:t>
            </a:r>
            <a:r>
              <a:rPr lang="en-US" sz="3000" dirty="0">
                <a:solidFill>
                  <a:prstClr val="black"/>
                </a:solidFill>
                <a:latin typeface="Arial" panose="020B0604020202020204" pitchFamily="34" charset="0"/>
                <a:cs typeface="Arial" panose="020B0604020202020204" pitchFamily="34" charset="0"/>
              </a:rPr>
              <a:t>are reflected in the low loss </a:t>
            </a:r>
            <a:r>
              <a:rPr lang="en-US" sz="3000" dirty="0" smtClean="0">
                <a:solidFill>
                  <a:prstClr val="black"/>
                </a:solidFill>
                <a:latin typeface="Arial" panose="020B0604020202020204" pitchFamily="34" charset="0"/>
                <a:cs typeface="Arial" panose="020B0604020202020204" pitchFamily="34" charset="0"/>
              </a:rPr>
              <a:t>ratios.( </a:t>
            </a:r>
            <a:r>
              <a:rPr lang="en-US" sz="3000" dirty="0">
                <a:solidFill>
                  <a:prstClr val="black"/>
                </a:solidFill>
                <a:latin typeface="Arial" panose="020B0604020202020204" pitchFamily="34" charset="0"/>
                <a:cs typeface="Arial" panose="020B0604020202020204" pitchFamily="34" charset="0"/>
              </a:rPr>
              <a:t>09/13/2021, 2020 Profitability Report, Countrywide - © 2021 National Association of Insurance Commissioners </a:t>
            </a:r>
            <a:r>
              <a:rPr lang="en-US" sz="3000" dirty="0" smtClean="0">
                <a:solidFill>
                  <a:prstClr val="black"/>
                </a:solidFill>
                <a:latin typeface="Arial" panose="020B0604020202020204" pitchFamily="34" charset="0"/>
                <a:cs typeface="Arial" panose="020B0604020202020204" pitchFamily="34" charset="0"/>
              </a:rPr>
              <a:t>(NAIC) page </a:t>
            </a:r>
            <a:r>
              <a:rPr lang="en-US" sz="3000" dirty="0">
                <a:solidFill>
                  <a:prstClr val="black"/>
                </a:solidFill>
                <a:latin typeface="Arial" panose="020B0604020202020204" pitchFamily="34" charset="0"/>
                <a:cs typeface="Arial" panose="020B0604020202020204" pitchFamily="34" charset="0"/>
              </a:rPr>
              <a:t>30 and 2021 Medicare Supplement Loss Ratio (released 2022) ).</a:t>
            </a:r>
          </a:p>
          <a:p>
            <a:endParaRPr lang="en-US" sz="4400" dirty="0">
              <a:latin typeface="Arial" panose="020B0604020202020204" pitchFamily="34" charset="0"/>
              <a:cs typeface="Arial" panose="020B0604020202020204" pitchFamily="34" charset="0"/>
            </a:endParaRPr>
          </a:p>
          <a:p>
            <a:endParaRPr lang="en-US" sz="4400" dirty="0"/>
          </a:p>
        </p:txBody>
      </p:sp>
      <p:sp>
        <p:nvSpPr>
          <p:cNvPr id="3" name="Title 2"/>
          <p:cNvSpPr>
            <a:spLocks noGrp="1"/>
          </p:cNvSpPr>
          <p:nvPr>
            <p:ph type="title"/>
          </p:nvPr>
        </p:nvSpPr>
        <p:spPr/>
        <p:txBody>
          <a:bodyPr>
            <a:normAutofit fontScale="90000"/>
          </a:bodyPr>
          <a:lstStyle/>
          <a:p>
            <a:r>
              <a:rPr lang="en-US" dirty="0" smtClean="0"/>
              <a:t>Large MA Plan Profits, had </a:t>
            </a:r>
            <a:r>
              <a:rPr lang="en-US" dirty="0"/>
              <a:t>to return Billions in premium "over charges". </a:t>
            </a:r>
          </a:p>
        </p:txBody>
      </p:sp>
    </p:spTree>
    <p:extLst>
      <p:ext uri="{BB962C8B-B14F-4D97-AF65-F5344CB8AC3E}">
        <p14:creationId xmlns:p14="http://schemas.microsoft.com/office/powerpoint/2010/main" val="3789031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600" y="1371600"/>
            <a:ext cx="12090400" cy="5029200"/>
          </a:xfrm>
        </p:spPr>
        <p:txBody>
          <a:bodyPr/>
          <a:lstStyle/>
          <a:p>
            <a:pPr marL="0" indent="0">
              <a:buNone/>
            </a:pPr>
            <a:r>
              <a:rPr lang="en-US" sz="2800" dirty="0" smtClean="0">
                <a:latin typeface="Arial" panose="020B0604020202020204" pitchFamily="34" charset="0"/>
                <a:cs typeface="Arial" panose="020B0604020202020204" pitchFamily="34" charset="0"/>
              </a:rPr>
              <a:t>By </a:t>
            </a:r>
            <a:r>
              <a:rPr lang="en-US" sz="2800" dirty="0">
                <a:latin typeface="Arial" panose="020B0604020202020204" pitchFamily="34" charset="0"/>
                <a:cs typeface="Arial" panose="020B0604020202020204" pitchFamily="34" charset="0"/>
              </a:rPr>
              <a:t>2023 half of Medicare beneficiaries will have a private Medicare Advantage (MA) </a:t>
            </a:r>
            <a:r>
              <a:rPr lang="en-US" sz="2800" dirty="0" smtClean="0">
                <a:latin typeface="Arial" panose="020B0604020202020204" pitchFamily="34" charset="0"/>
                <a:cs typeface="Arial" panose="020B0604020202020204" pitchFamily="34" charset="0"/>
              </a:rPr>
              <a:t>plan, not </a:t>
            </a:r>
            <a:r>
              <a:rPr lang="en-US" sz="2800" dirty="0">
                <a:latin typeface="Arial" panose="020B0604020202020204" pitchFamily="34" charset="0"/>
                <a:cs typeface="Arial" panose="020B0604020202020204" pitchFamily="34" charset="0"/>
              </a:rPr>
              <a:t>a Traditional Medicare </a:t>
            </a:r>
            <a:r>
              <a:rPr lang="en-US" sz="2800" dirty="0" smtClean="0">
                <a:latin typeface="Arial" panose="020B0604020202020204" pitchFamily="34" charset="0"/>
                <a:cs typeface="Arial" panose="020B0604020202020204" pitchFamily="34" charset="0"/>
              </a:rPr>
              <a:t>plan.</a:t>
            </a:r>
          </a:p>
          <a:p>
            <a:pPr marL="0" indent="0">
              <a:buNone/>
            </a:pPr>
            <a:r>
              <a:rPr lang="en-US" sz="2800" dirty="0" smtClean="0">
                <a:latin typeface="Arial" panose="020B0604020202020204" pitchFamily="34" charset="0"/>
                <a:cs typeface="Arial" panose="020B0604020202020204" pitchFamily="34" charset="0"/>
              </a:rPr>
              <a:t>MA </a:t>
            </a:r>
            <a:r>
              <a:rPr lang="en-US" sz="2800" dirty="0">
                <a:latin typeface="Arial" panose="020B0604020202020204" pitchFamily="34" charset="0"/>
                <a:cs typeface="Arial" panose="020B0604020202020204" pitchFamily="34" charset="0"/>
              </a:rPr>
              <a:t>provider/plans listed below </a:t>
            </a:r>
            <a:r>
              <a:rPr lang="en-US" sz="2800" dirty="0" smtClean="0">
                <a:latin typeface="Arial" panose="020B0604020202020204" pitchFamily="34" charset="0"/>
                <a:cs typeface="Arial" panose="020B0604020202020204" pitchFamily="34" charset="0"/>
              </a:rPr>
              <a:t>gained </a:t>
            </a:r>
            <a:r>
              <a:rPr lang="en-US" sz="2800" dirty="0">
                <a:latin typeface="Arial" panose="020B0604020202020204" pitchFamily="34" charset="0"/>
                <a:cs typeface="Arial" panose="020B0604020202020204" pitchFamily="34" charset="0"/>
              </a:rPr>
              <a:t>large profits &amp; </a:t>
            </a:r>
            <a:r>
              <a:rPr lang="en-US" sz="2800" dirty="0" smtClean="0">
                <a:latin typeface="Arial" panose="020B0604020202020204" pitchFamily="34" charset="0"/>
                <a:cs typeface="Arial" panose="020B0604020202020204" pitchFamily="34" charset="0"/>
              </a:rPr>
              <a:t>were required </a:t>
            </a:r>
            <a:r>
              <a:rPr lang="en-US" sz="2800" dirty="0">
                <a:latin typeface="Arial" panose="020B0604020202020204" pitchFamily="34" charset="0"/>
                <a:cs typeface="Arial" panose="020B0604020202020204" pitchFamily="34" charset="0"/>
              </a:rPr>
              <a:t>to return billions in premium "over charges“.</a:t>
            </a:r>
          </a:p>
          <a:p>
            <a:pPr marL="0" indent="0">
              <a:buNone/>
            </a:pPr>
            <a:r>
              <a:rPr lang="en-US" sz="2800" b="1" dirty="0" smtClean="0">
                <a:latin typeface="Arial" panose="020B0604020202020204" pitchFamily="34" charset="0"/>
                <a:cs typeface="Arial" panose="020B0604020202020204" pitchFamily="34" charset="0"/>
              </a:rPr>
              <a:t>Top </a:t>
            </a:r>
            <a:r>
              <a:rPr lang="en-US" sz="2800" b="1" dirty="0">
                <a:latin typeface="Arial" panose="020B0604020202020204" pitchFamily="34" charset="0"/>
                <a:cs typeface="Arial" panose="020B0604020202020204" pitchFamily="34" charset="0"/>
              </a:rPr>
              <a:t>10 Medicare Advantage Provider’s percent of the Medicare Market</a:t>
            </a:r>
          </a:p>
          <a:p>
            <a:pPr marL="0" indent="0">
              <a:buNone/>
            </a:pPr>
            <a:r>
              <a:rPr lang="en-US" dirty="0">
                <a:latin typeface="Arial" panose="020B0604020202020204" pitchFamily="34" charset="0"/>
                <a:cs typeface="Arial" panose="020B0604020202020204" pitchFamily="34" charset="0"/>
              </a:rPr>
              <a:t>UnitedHealth Group, 27.1%; Humana, 17.4%; CVS Health, 10.7%; Elevance Health, 6.5%; Kaiser Permanente, 6.1%</a:t>
            </a:r>
          </a:p>
          <a:p>
            <a:pPr marL="0" indent="0">
              <a:buNone/>
            </a:pPr>
            <a:r>
              <a:rPr lang="en-US" dirty="0">
                <a:latin typeface="Arial" panose="020B0604020202020204" pitchFamily="34" charset="0"/>
                <a:cs typeface="Arial" panose="020B0604020202020204" pitchFamily="34" charset="0"/>
              </a:rPr>
              <a:t>Centene, 5.0%; Blue Cross Blue Shield of Mich, 2.2%; Cigna, 1.9%; Highmark 1.3%; Scan Group 0.9%</a:t>
            </a:r>
          </a:p>
          <a:p>
            <a:r>
              <a:rPr lang="en-US" sz="2800" dirty="0" smtClean="0">
                <a:latin typeface="Arial" panose="020B0604020202020204" pitchFamily="34" charset="0"/>
                <a:cs typeface="Arial" panose="020B0604020202020204" pitchFamily="34" charset="0"/>
              </a:rPr>
              <a:t>Over </a:t>
            </a:r>
            <a:r>
              <a:rPr lang="en-US" sz="2800" dirty="0">
                <a:latin typeface="Arial" panose="020B0604020202020204" pitchFamily="34" charset="0"/>
                <a:cs typeface="Arial" panose="020B0604020202020204" pitchFamily="34" charset="0"/>
              </a:rPr>
              <a:t>$2 Billion rebates </a:t>
            </a:r>
            <a:r>
              <a:rPr lang="en-US" sz="2800" dirty="0" smtClean="0">
                <a:latin typeface="Arial" panose="020B0604020202020204" pitchFamily="34" charset="0"/>
                <a:cs typeface="Arial" panose="020B0604020202020204" pitchFamily="34" charset="0"/>
              </a:rPr>
              <a:t>in 2020, paid </a:t>
            </a:r>
            <a:r>
              <a:rPr lang="en-US" sz="2800" dirty="0">
                <a:latin typeface="Arial" panose="020B0604020202020204" pitchFamily="34" charset="0"/>
                <a:cs typeface="Arial" panose="020B0604020202020204" pitchFamily="34" charset="0"/>
              </a:rPr>
              <a:t>to over 9 million consumers. </a:t>
            </a:r>
          </a:p>
          <a:p>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US" dirty="0"/>
              <a:t>By 2023 half of Medicare beneficiaries will have a private Medicare Advantage (MA) plan</a:t>
            </a:r>
          </a:p>
        </p:txBody>
      </p:sp>
    </p:spTree>
    <p:extLst>
      <p:ext uri="{BB962C8B-B14F-4D97-AF65-F5344CB8AC3E}">
        <p14:creationId xmlns:p14="http://schemas.microsoft.com/office/powerpoint/2010/main" val="405193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7000" y="1079501"/>
            <a:ext cx="11904133" cy="5778500"/>
          </a:xfrm>
        </p:spPr>
        <p:txBody>
          <a:bodyPr>
            <a:normAutofit/>
          </a:bodyPr>
          <a:lstStyle/>
          <a:p>
            <a:pPr marL="0" indent="0">
              <a:buNone/>
            </a:pPr>
            <a:r>
              <a:rPr lang="en-US" sz="2600" dirty="0" smtClean="0"/>
              <a:t>                             Ranking </a:t>
            </a:r>
            <a:r>
              <a:rPr lang="en-US" sz="2600" dirty="0"/>
              <a:t>of </a:t>
            </a:r>
            <a:r>
              <a:rPr lang="en-US" sz="2600" dirty="0" smtClean="0"/>
              <a:t>MA plan </a:t>
            </a:r>
            <a:r>
              <a:rPr lang="en-US" sz="2600" dirty="0"/>
              <a:t>attributes (highest to </a:t>
            </a:r>
            <a:r>
              <a:rPr lang="en-US" sz="2600" dirty="0" smtClean="0"/>
              <a:t>lowest) Positives</a:t>
            </a:r>
            <a:r>
              <a:rPr lang="en-US" sz="2600" dirty="0"/>
              <a:t>:</a:t>
            </a:r>
          </a:p>
          <a:p>
            <a:r>
              <a:rPr lang="en-US" sz="2600" dirty="0"/>
              <a:t>1.	</a:t>
            </a:r>
            <a:r>
              <a:rPr lang="en-US" sz="2600" dirty="0" smtClean="0"/>
              <a:t>Zero or low premium</a:t>
            </a:r>
            <a:r>
              <a:rPr lang="en-US" sz="2600" dirty="0"/>
              <a:t>.</a:t>
            </a:r>
          </a:p>
          <a:p>
            <a:r>
              <a:rPr lang="en-US" sz="2600" dirty="0"/>
              <a:t>2.	Low or zero co-pays.</a:t>
            </a:r>
          </a:p>
          <a:p>
            <a:r>
              <a:rPr lang="en-US" sz="2600" dirty="0"/>
              <a:t>3.	Network health care providers in </a:t>
            </a:r>
            <a:r>
              <a:rPr lang="en-US" sz="2600" dirty="0" smtClean="0"/>
              <a:t>another state and </a:t>
            </a:r>
            <a:r>
              <a:rPr lang="en-US" sz="2600" dirty="0"/>
              <a:t>MN </a:t>
            </a:r>
            <a:r>
              <a:rPr lang="en-US" sz="2600" dirty="0" smtClean="0"/>
              <a:t>areas.</a:t>
            </a:r>
            <a:endParaRPr lang="en-US" sz="2600" dirty="0"/>
          </a:p>
          <a:p>
            <a:r>
              <a:rPr lang="en-US" sz="2600" dirty="0"/>
              <a:t>4.	Wellness Incentive Plan </a:t>
            </a:r>
            <a:r>
              <a:rPr lang="en-US" sz="2600" dirty="0" smtClean="0"/>
              <a:t>provides </a:t>
            </a:r>
            <a:r>
              <a:rPr lang="en-US" sz="2600" dirty="0"/>
              <a:t>free health </a:t>
            </a:r>
            <a:r>
              <a:rPr lang="en-US" sz="2600" dirty="0" smtClean="0"/>
              <a:t>items </a:t>
            </a:r>
            <a:r>
              <a:rPr lang="en-US" sz="2600" dirty="0"/>
              <a:t>and merchandise/gift </a:t>
            </a:r>
            <a:r>
              <a:rPr lang="en-US" sz="2600" dirty="0" smtClean="0"/>
              <a:t>cards               </a:t>
            </a:r>
          </a:p>
          <a:p>
            <a:r>
              <a:rPr lang="en-US" sz="2600" dirty="0" smtClean="0"/>
              <a:t>5.	Coverage (limited) for dental and vision care.</a:t>
            </a:r>
          </a:p>
          <a:p>
            <a:r>
              <a:rPr lang="en-US" sz="2600" dirty="0" smtClean="0"/>
              <a:t>6</a:t>
            </a:r>
            <a:r>
              <a:rPr lang="en-US" sz="2600" dirty="0"/>
              <a:t>.	The Plan </a:t>
            </a:r>
            <a:r>
              <a:rPr lang="en-US" sz="2600" dirty="0" smtClean="0"/>
              <a:t>website </a:t>
            </a:r>
            <a:r>
              <a:rPr lang="en-US" sz="2600" dirty="0"/>
              <a:t>well organized and informative.</a:t>
            </a:r>
          </a:p>
          <a:p>
            <a:r>
              <a:rPr lang="en-US" sz="2600" dirty="0"/>
              <a:t>7.	Local </a:t>
            </a:r>
            <a:r>
              <a:rPr lang="en-US" sz="2600" dirty="0" smtClean="0"/>
              <a:t>Plan  </a:t>
            </a:r>
            <a:r>
              <a:rPr lang="en-US" sz="2600" dirty="0"/>
              <a:t>community center is attractive and provides senior </a:t>
            </a:r>
            <a:r>
              <a:rPr lang="en-US" sz="2600" dirty="0" smtClean="0"/>
              <a:t>activities</a:t>
            </a:r>
          </a:p>
          <a:p>
            <a:pPr marL="0" indent="0">
              <a:buNone/>
            </a:pPr>
            <a:r>
              <a:rPr lang="en-US" sz="2600" dirty="0"/>
              <a:t> </a:t>
            </a:r>
            <a:r>
              <a:rPr lang="en-US" sz="2600" dirty="0" smtClean="0"/>
              <a:t>             and </a:t>
            </a:r>
            <a:r>
              <a:rPr lang="en-US" sz="2600" dirty="0"/>
              <a:t>on site </a:t>
            </a:r>
            <a:r>
              <a:rPr lang="en-US" sz="2600" dirty="0" smtClean="0"/>
              <a:t>assistance </a:t>
            </a:r>
            <a:r>
              <a:rPr lang="en-US" sz="2600" dirty="0"/>
              <a:t>to answer member questions. </a:t>
            </a:r>
          </a:p>
          <a:p>
            <a:r>
              <a:rPr lang="en-US" sz="2600" dirty="0"/>
              <a:t>8.	If using a PPO provider, the provider submits claim to The </a:t>
            </a:r>
            <a:r>
              <a:rPr lang="en-US" sz="2600" dirty="0" smtClean="0"/>
              <a:t>Plan</a:t>
            </a:r>
          </a:p>
          <a:p>
            <a:pPr marL="0" indent="0">
              <a:buNone/>
            </a:pPr>
            <a:r>
              <a:rPr lang="en-US" sz="2600" dirty="0"/>
              <a:t> </a:t>
            </a:r>
            <a:r>
              <a:rPr lang="en-US" sz="2600" dirty="0" smtClean="0"/>
              <a:t>              and </a:t>
            </a:r>
            <a:r>
              <a:rPr lang="en-US" sz="2600" dirty="0"/>
              <a:t>you are only required to pay them the co-pay under the policy.</a:t>
            </a:r>
          </a:p>
          <a:p>
            <a:endParaRPr lang="en-US" dirty="0"/>
          </a:p>
        </p:txBody>
      </p:sp>
      <p:sp>
        <p:nvSpPr>
          <p:cNvPr id="3" name="Title 2"/>
          <p:cNvSpPr>
            <a:spLocks noGrp="1"/>
          </p:cNvSpPr>
          <p:nvPr>
            <p:ph type="title"/>
          </p:nvPr>
        </p:nvSpPr>
        <p:spPr/>
        <p:txBody>
          <a:bodyPr>
            <a:normAutofit fontScale="90000"/>
          </a:bodyPr>
          <a:lstStyle/>
          <a:p>
            <a:r>
              <a:rPr lang="en-US" dirty="0"/>
              <a:t>Experience in Medicare Advantage - "To Good to Be True?" </a:t>
            </a:r>
          </a:p>
        </p:txBody>
      </p:sp>
    </p:spTree>
    <p:extLst>
      <p:ext uri="{BB962C8B-B14F-4D97-AF65-F5344CB8AC3E}">
        <p14:creationId xmlns:p14="http://schemas.microsoft.com/office/powerpoint/2010/main" val="406651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17600"/>
            <a:ext cx="12310533" cy="5740400"/>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1 Very </a:t>
            </a:r>
            <a:r>
              <a:rPr lang="en-US" sz="2800" dirty="0">
                <a:latin typeface="Arial" panose="020B0604020202020204" pitchFamily="34" charset="0"/>
                <a:cs typeface="Arial" panose="020B0604020202020204" pitchFamily="34" charset="0"/>
              </a:rPr>
              <a:t>limited coverage outside of </a:t>
            </a:r>
            <a:r>
              <a:rPr lang="en-US" sz="2800" dirty="0" smtClean="0">
                <a:latin typeface="Arial" panose="020B0604020202020204" pitchFamily="34" charset="0"/>
                <a:cs typeface="Arial" panose="020B0604020202020204" pitchFamily="34" charset="0"/>
              </a:rPr>
              <a:t>U. S. </a:t>
            </a:r>
            <a:r>
              <a:rPr lang="en-US" sz="2800" dirty="0">
                <a:latin typeface="Arial" panose="020B0604020202020204" pitchFamily="34" charset="0"/>
                <a:cs typeface="Arial" panose="020B0604020202020204" pitchFamily="34" charset="0"/>
              </a:rPr>
              <a:t>(emergency room </a:t>
            </a:r>
            <a:r>
              <a:rPr lang="en-US" sz="2800" dirty="0" smtClean="0">
                <a:latin typeface="Arial" panose="020B0604020202020204" pitchFamily="34" charset="0"/>
                <a:cs typeface="Arial" panose="020B0604020202020204" pitchFamily="34" charset="0"/>
              </a:rPr>
              <a:t>and</a:t>
            </a:r>
          </a:p>
          <a:p>
            <a:pPr marL="0" indent="0">
              <a:buNone/>
            </a:pPr>
            <a:r>
              <a:rPr lang="en-US" sz="2800" dirty="0" smtClean="0">
                <a:latin typeface="Arial" panose="020B0604020202020204" pitchFamily="34" charset="0"/>
                <a:cs typeface="Arial" panose="020B0604020202020204" pitchFamily="34" charset="0"/>
              </a:rPr>
              <a:t>    hospital </a:t>
            </a:r>
            <a:r>
              <a:rPr lang="en-US" sz="2800" dirty="0">
                <a:latin typeface="Arial" panose="020B0604020202020204" pitchFamily="34" charset="0"/>
                <a:cs typeface="Arial" panose="020B0604020202020204" pitchFamily="34" charset="0"/>
              </a:rPr>
              <a:t>covered if admitted within 24 hours of visiting emergency room).</a:t>
            </a:r>
          </a:p>
          <a:p>
            <a:pPr marL="0" indent="0">
              <a:buNone/>
            </a:pPr>
            <a:r>
              <a:rPr lang="en-US" sz="2800" dirty="0" smtClean="0">
                <a:latin typeface="Arial" panose="020B0604020202020204" pitchFamily="34" charset="0"/>
                <a:cs typeface="Arial" panose="020B0604020202020204" pitchFamily="34" charset="0"/>
              </a:rPr>
              <a:t>2 </a:t>
            </a:r>
            <a:r>
              <a:rPr lang="en-US" sz="2800" dirty="0" smtClean="0">
                <a:latin typeface="Arial" panose="020B0604020202020204" pitchFamily="34" charset="0"/>
                <a:cs typeface="Arial" panose="020B0604020202020204" pitchFamily="34" charset="0"/>
              </a:rPr>
              <a:t>Coverage </a:t>
            </a:r>
            <a:r>
              <a:rPr lang="en-US" sz="2800" dirty="0">
                <a:latin typeface="Arial" panose="020B0604020202020204" pitchFamily="34" charset="0"/>
                <a:cs typeface="Arial" panose="020B0604020202020204" pitchFamily="34" charset="0"/>
              </a:rPr>
              <a:t>could fall short in the event of a very expensive claim requiring specialists outside of </a:t>
            </a:r>
            <a:r>
              <a:rPr lang="en-US" sz="2800" dirty="0" smtClean="0">
                <a:latin typeface="Arial" panose="020B0604020202020204" pitchFamily="34" charset="0"/>
                <a:cs typeface="Arial" panose="020B0604020202020204" pitchFamily="34" charset="0"/>
              </a:rPr>
              <a:t>the </a:t>
            </a:r>
            <a:r>
              <a:rPr lang="en-US" sz="2800" dirty="0" smtClean="0">
                <a:latin typeface="Arial" panose="020B0604020202020204" pitchFamily="34" charset="0"/>
                <a:cs typeface="Arial" panose="020B0604020202020204" pitchFamily="34" charset="0"/>
              </a:rPr>
              <a:t>Plan </a:t>
            </a:r>
            <a:r>
              <a:rPr lang="en-US" sz="2800" dirty="0">
                <a:latin typeface="Arial" panose="020B0604020202020204" pitchFamily="34" charset="0"/>
                <a:cs typeface="Arial" panose="020B0604020202020204" pitchFamily="34" charset="0"/>
              </a:rPr>
              <a:t>network, e.g., organ transplant.</a:t>
            </a:r>
          </a:p>
          <a:p>
            <a:pPr marL="0" indent="0">
              <a:buNone/>
            </a:pPr>
            <a:r>
              <a:rPr lang="en-US" sz="2800" dirty="0" smtClean="0">
                <a:latin typeface="Arial" panose="020B0604020202020204" pitchFamily="34" charset="0"/>
                <a:cs typeface="Arial" panose="020B0604020202020204" pitchFamily="34" charset="0"/>
              </a:rPr>
              <a:t>3 </a:t>
            </a:r>
            <a:r>
              <a:rPr lang="en-US" sz="2800" dirty="0" smtClean="0">
                <a:latin typeface="Arial" panose="020B0604020202020204" pitchFamily="34" charset="0"/>
                <a:cs typeface="Arial" panose="020B0604020202020204" pitchFamily="34" charset="0"/>
              </a:rPr>
              <a:t>Avoid </a:t>
            </a:r>
            <a:r>
              <a:rPr lang="en-US" sz="2800" dirty="0">
                <a:latin typeface="Arial" panose="020B0604020202020204" pitchFamily="34" charset="0"/>
                <a:cs typeface="Arial" panose="020B0604020202020204" pitchFamily="34" charset="0"/>
              </a:rPr>
              <a:t>unexpected health care </a:t>
            </a:r>
            <a:r>
              <a:rPr lang="en-US" sz="2800" dirty="0" smtClean="0">
                <a:latin typeface="Arial" panose="020B0604020202020204" pitchFamily="34" charset="0"/>
                <a:cs typeface="Arial" panose="020B0604020202020204" pitchFamily="34" charset="0"/>
              </a:rPr>
              <a:t>cost. Determine </a:t>
            </a:r>
            <a:r>
              <a:rPr lang="en-US" sz="2800" dirty="0">
                <a:latin typeface="Arial" panose="020B0604020202020204" pitchFamily="34" charset="0"/>
                <a:cs typeface="Arial" panose="020B0604020202020204" pitchFamily="34" charset="0"/>
              </a:rPr>
              <a:t>if </a:t>
            </a:r>
            <a:r>
              <a:rPr lang="en-US" sz="2800" dirty="0" smtClean="0">
                <a:latin typeface="Arial" panose="020B0604020202020204" pitchFamily="34" charset="0"/>
                <a:cs typeface="Arial" panose="020B0604020202020204" pitchFamily="34" charset="0"/>
              </a:rPr>
              <a:t>provider </a:t>
            </a:r>
            <a:r>
              <a:rPr lang="en-US" sz="2800" dirty="0">
                <a:latin typeface="Arial" panose="020B0604020202020204" pitchFamily="34" charset="0"/>
                <a:cs typeface="Arial" panose="020B0604020202020204" pitchFamily="34" charset="0"/>
              </a:rPr>
              <a:t>is a part of the </a:t>
            </a:r>
            <a:r>
              <a:rPr lang="en-US" sz="2800" dirty="0" smtClean="0">
                <a:latin typeface="Arial" panose="020B0604020202020204" pitchFamily="34" charset="0"/>
                <a:cs typeface="Arial" panose="020B0604020202020204" pitchFamily="34" charset="0"/>
              </a:rPr>
              <a:t>PPO </a:t>
            </a:r>
            <a:r>
              <a:rPr lang="en-US" sz="2800" dirty="0">
                <a:latin typeface="Arial" panose="020B0604020202020204" pitchFamily="34" charset="0"/>
                <a:cs typeface="Arial" panose="020B0604020202020204" pitchFamily="34" charset="0"/>
              </a:rPr>
              <a:t>network; otherwise, insured is subject to higher co-pay, coinsurance (50%) or denied coverage.  </a:t>
            </a:r>
            <a:r>
              <a:rPr lang="en-US" sz="2800" dirty="0" smtClean="0">
                <a:latin typeface="Arial" panose="020B0604020202020204" pitchFamily="34" charset="0"/>
                <a:cs typeface="Arial" panose="020B0604020202020204" pitchFamily="34" charset="0"/>
              </a:rPr>
              <a:t>Confirm </a:t>
            </a:r>
            <a:r>
              <a:rPr lang="en-US" sz="2800" dirty="0">
                <a:latin typeface="Arial" panose="020B0604020202020204" pitchFamily="34" charset="0"/>
                <a:cs typeface="Arial" panose="020B0604020202020204" pitchFamily="34" charset="0"/>
              </a:rPr>
              <a:t>in advance </a:t>
            </a:r>
            <a:r>
              <a:rPr lang="en-US" sz="2800" dirty="0" smtClean="0">
                <a:latin typeface="Arial" panose="020B0604020202020204" pitchFamily="34" charset="0"/>
                <a:cs typeface="Arial" panose="020B0604020202020204" pitchFamily="34" charset="0"/>
              </a:rPr>
              <a:t>if </a:t>
            </a:r>
            <a:r>
              <a:rPr lang="en-US" sz="2800" dirty="0">
                <a:latin typeface="Arial" panose="020B0604020202020204" pitchFamily="34" charset="0"/>
                <a:cs typeface="Arial" panose="020B0604020202020204" pitchFamily="34" charset="0"/>
              </a:rPr>
              <a:t>provider </a:t>
            </a:r>
            <a:r>
              <a:rPr lang="en-US" sz="2800" dirty="0" smtClean="0">
                <a:latin typeface="Arial" panose="020B0604020202020204" pitchFamily="34" charset="0"/>
                <a:cs typeface="Arial" panose="020B0604020202020204" pitchFamily="34" charset="0"/>
              </a:rPr>
              <a:t>service </a:t>
            </a:r>
            <a:r>
              <a:rPr lang="en-US" sz="2800" dirty="0">
                <a:latin typeface="Arial" panose="020B0604020202020204" pitchFamily="34" charset="0"/>
                <a:cs typeface="Arial" panose="020B0604020202020204" pitchFamily="34" charset="0"/>
              </a:rPr>
              <a:t>is covered by The Plan </a:t>
            </a:r>
            <a:r>
              <a:rPr lang="en-US" sz="2800" dirty="0" smtClean="0">
                <a:latin typeface="Arial" panose="020B0604020202020204" pitchFamily="34" charset="0"/>
                <a:cs typeface="Arial" panose="020B0604020202020204" pitchFamily="34" charset="0"/>
              </a:rPr>
              <a:t>and </a:t>
            </a:r>
            <a:r>
              <a:rPr lang="en-US" sz="2800" dirty="0">
                <a:latin typeface="Arial" panose="020B0604020202020204" pitchFamily="34" charset="0"/>
                <a:cs typeface="Arial" panose="020B0604020202020204" pitchFamily="34" charset="0"/>
              </a:rPr>
              <a:t>what your out-of-pocket cost will be</a:t>
            </a:r>
            <a:r>
              <a:rPr lang="en-US" sz="2800" dirty="0" smtClean="0">
                <a:latin typeface="Arial" panose="020B0604020202020204" pitchFamily="34" charset="0"/>
                <a:cs typeface="Arial" panose="020B0604020202020204" pitchFamily="34" charset="0"/>
              </a:rPr>
              <a:t>.</a:t>
            </a:r>
          </a:p>
          <a:p>
            <a:pPr marL="0" indent="0">
              <a:buNone/>
            </a:pPr>
            <a:r>
              <a:rPr lang="en-US" sz="2800" dirty="0" smtClean="0">
                <a:latin typeface="Arial" panose="020B0604020202020204" pitchFamily="34" charset="0"/>
                <a:cs typeface="Arial" panose="020B0604020202020204" pitchFamily="34" charset="0"/>
              </a:rPr>
              <a:t>4. </a:t>
            </a:r>
            <a:r>
              <a:rPr lang="en-US" sz="2800" dirty="0" smtClean="0">
                <a:latin typeface="Arial" panose="020B0604020202020204" pitchFamily="34" charset="0"/>
                <a:cs typeface="Arial" panose="020B0604020202020204" pitchFamily="34" charset="0"/>
              </a:rPr>
              <a:t>“Over </a:t>
            </a:r>
            <a:r>
              <a:rPr lang="en-US" sz="2800" dirty="0" smtClean="0">
                <a:latin typeface="Arial" panose="020B0604020202020204" pitchFamily="34" charset="0"/>
                <a:cs typeface="Arial" panose="020B0604020202020204" pitchFamily="34" charset="0"/>
              </a:rPr>
              <a:t>charges” even with low enrollee </a:t>
            </a:r>
            <a:r>
              <a:rPr lang="en-US" sz="2800" dirty="0">
                <a:latin typeface="Arial" panose="020B0604020202020204" pitchFamily="34" charset="0"/>
                <a:cs typeface="Arial" panose="020B0604020202020204" pitchFamily="34" charset="0"/>
              </a:rPr>
              <a:t>payments! </a:t>
            </a:r>
            <a:endParaRPr lang="en-US" sz="28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Experiences -multiple diagnosis &amp; tests, multiple codes increasing costs.  Added </a:t>
            </a:r>
            <a:r>
              <a:rPr lang="en-US" sz="2800" dirty="0">
                <a:latin typeface="Arial" panose="020B0604020202020204" pitchFamily="34" charset="0"/>
                <a:cs typeface="Arial" panose="020B0604020202020204" pitchFamily="34" charset="0"/>
              </a:rPr>
              <a:t>a standard Medicare </a:t>
            </a:r>
            <a:r>
              <a:rPr lang="en-US" sz="2800" dirty="0" smtClean="0">
                <a:latin typeface="Arial" panose="020B0604020202020204" pitchFamily="34" charset="0"/>
                <a:cs typeface="Arial" panose="020B0604020202020204" pitchFamily="34" charset="0"/>
              </a:rPr>
              <a:t>visit. Nurse </a:t>
            </a:r>
            <a:r>
              <a:rPr lang="en-US" sz="2800" dirty="0">
                <a:latin typeface="Arial" panose="020B0604020202020204" pitchFamily="34" charset="0"/>
                <a:cs typeface="Arial" panose="020B0604020202020204" pitchFamily="34" charset="0"/>
              </a:rPr>
              <a:t>asked a few questions testing </a:t>
            </a:r>
            <a:r>
              <a:rPr lang="en-US" sz="2800" dirty="0" smtClean="0">
                <a:latin typeface="Arial" panose="020B0604020202020204" pitchFamily="34" charset="0"/>
                <a:cs typeface="Arial" panose="020B0604020202020204" pitchFamily="34" charset="0"/>
              </a:rPr>
              <a:t> memory, that </a:t>
            </a:r>
            <a:r>
              <a:rPr lang="en-US" sz="2800" dirty="0">
                <a:latin typeface="Arial" panose="020B0604020202020204" pitchFamily="34" charset="0"/>
                <a:cs typeface="Arial" panose="020B0604020202020204" pitchFamily="34" charset="0"/>
              </a:rPr>
              <a:t>was coded as G0438, PPS, INITIAL VISIT, Charges $445, Provider responsibility $276.37, Allowed amount $168.63, Copay amount $0. </a:t>
            </a:r>
          </a:p>
        </p:txBody>
      </p:sp>
      <p:sp>
        <p:nvSpPr>
          <p:cNvPr id="3" name="Title 2"/>
          <p:cNvSpPr>
            <a:spLocks noGrp="1"/>
          </p:cNvSpPr>
          <p:nvPr>
            <p:ph type="title"/>
          </p:nvPr>
        </p:nvSpPr>
        <p:spPr/>
        <p:txBody>
          <a:bodyPr>
            <a:normAutofit/>
          </a:bodyPr>
          <a:lstStyle/>
          <a:p>
            <a:r>
              <a:rPr lang="en-US" dirty="0" smtClean="0"/>
              <a:t>                MA </a:t>
            </a:r>
            <a:r>
              <a:rPr lang="en-US" dirty="0"/>
              <a:t>COVEAGE </a:t>
            </a:r>
            <a:r>
              <a:rPr lang="en-US" dirty="0" smtClean="0"/>
              <a:t>NEGATIVES</a:t>
            </a:r>
            <a:endParaRPr lang="en-US" dirty="0"/>
          </a:p>
        </p:txBody>
      </p:sp>
    </p:spTree>
    <p:extLst>
      <p:ext uri="{BB962C8B-B14F-4D97-AF65-F5344CB8AC3E}">
        <p14:creationId xmlns:p14="http://schemas.microsoft.com/office/powerpoint/2010/main" val="3472785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129962</TotalTime>
  <Words>1863</Words>
  <Application>Microsoft Office PowerPoint</Application>
  <PresentationFormat>Widescreen</PresentationFormat>
  <Paragraphs>153</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                                    UNIVERSITY OF MINNESOTA RETIREES ASSOCIATION Engaging the Future</vt:lpstr>
      <vt:lpstr>Purpose, Presenters &amp; UMRA Site</vt:lpstr>
      <vt:lpstr>All Errors &amp; Opinions are the Presenters</vt:lpstr>
      <vt:lpstr>                                Agenda</vt:lpstr>
      <vt:lpstr>Why the Medicare Advantage (MA) plans are so overpaid.</vt:lpstr>
      <vt:lpstr>Large MA Plan Profits, had to return Billions in premium "over charges". </vt:lpstr>
      <vt:lpstr>By 2023 half of Medicare beneficiaries will have a private Medicare Advantage (MA) plan</vt:lpstr>
      <vt:lpstr>Experience in Medicare Advantage - "To Good to Be True?" </vt:lpstr>
      <vt:lpstr>                MA COVEAGE NEGATIVES</vt:lpstr>
      <vt:lpstr>Claim Denial &amp; Over Charge Options - Appeal </vt:lpstr>
      <vt:lpstr>Claim Denial &amp; Over Charge Options - Appeal </vt:lpstr>
      <vt:lpstr>Processing an Appeal</vt:lpstr>
      <vt:lpstr>                Medical Payment System Payers </vt:lpstr>
      <vt:lpstr>Use of Third-Party’s by Employers to Direct Employees </vt:lpstr>
      <vt:lpstr>                              Summary</vt:lpstr>
      <vt:lpstr>Terminating MA plan overpayment is essential.</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Sept.20: Tax Efficient Distributions to Family and Charities, Monday, 1:30p – Andy Whitman, Chair Finance &amp; Law Group.</dc:title>
  <dc:creator>Andrew F Whitman</dc:creator>
  <cp:lastModifiedBy>Andrew F Whitman</cp:lastModifiedBy>
  <cp:revision>298</cp:revision>
  <cp:lastPrinted>2023-02-18T22:47:32Z</cp:lastPrinted>
  <dcterms:created xsi:type="dcterms:W3CDTF">2021-08-09T20:05:51Z</dcterms:created>
  <dcterms:modified xsi:type="dcterms:W3CDTF">2023-05-08T13:11:07Z</dcterms:modified>
</cp:coreProperties>
</file>