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463" r:id="rId3"/>
    <p:sldId id="257" r:id="rId4"/>
    <p:sldId id="429" r:id="rId5"/>
    <p:sldId id="261" r:id="rId6"/>
    <p:sldId id="272" r:id="rId7"/>
    <p:sldId id="299" r:id="rId8"/>
    <p:sldId id="264" r:id="rId9"/>
    <p:sldId id="262" r:id="rId10"/>
    <p:sldId id="343" r:id="rId11"/>
    <p:sldId id="294" r:id="rId12"/>
    <p:sldId id="455" r:id="rId13"/>
    <p:sldId id="456" r:id="rId14"/>
    <p:sldId id="293" r:id="rId15"/>
    <p:sldId id="270" r:id="rId16"/>
    <p:sldId id="260" r:id="rId17"/>
    <p:sldId id="4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78" d="100"/>
          <a:sy n="78" d="100"/>
        </p:scale>
        <p:origin x="126" y="10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46F39-342A-4F25-850B-451415A8E4C8}" type="datetimeFigureOut">
              <a:rPr lang="en-US" smtClean="0"/>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9A6EF2-7564-4EA9-AE23-295577B324B8}" type="slidenum">
              <a:rPr lang="en-US" smtClean="0"/>
              <a:t>‹#›</a:t>
            </a:fld>
            <a:endParaRPr lang="en-US"/>
          </a:p>
        </p:txBody>
      </p:sp>
    </p:spTree>
    <p:extLst>
      <p:ext uri="{BB962C8B-B14F-4D97-AF65-F5344CB8AC3E}">
        <p14:creationId xmlns:p14="http://schemas.microsoft.com/office/powerpoint/2010/main" val="1079488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CFB87-73F2-44DE-A945-AF48078E8372}" type="slidenum">
              <a:rPr lang="en-US" smtClean="0"/>
              <a:t>4</a:t>
            </a:fld>
            <a:endParaRPr lang="en-US" dirty="0"/>
          </a:p>
        </p:txBody>
      </p:sp>
    </p:spTree>
    <p:extLst>
      <p:ext uri="{BB962C8B-B14F-4D97-AF65-F5344CB8AC3E}">
        <p14:creationId xmlns:p14="http://schemas.microsoft.com/office/powerpoint/2010/main" val="971043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0475F-DC1D-82B6-7BA0-886F1FD12B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AA1194-E1F6-C5D8-7B86-E2E4CB34F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C42B40-04A1-BFDF-4BF2-5A0A37255B8F}"/>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5" name="Footer Placeholder 4">
            <a:extLst>
              <a:ext uri="{FF2B5EF4-FFF2-40B4-BE49-F238E27FC236}">
                <a16:creationId xmlns:a16="http://schemas.microsoft.com/office/drawing/2014/main" id="{0A3E6136-9A33-90AF-EF39-7C78CF7E3D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517156-28DD-0F38-CBE6-B8A810319145}"/>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279879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8589-88F7-7104-ED4E-87BB1DB5CE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D7E470-A4A2-BCA9-2436-50BC9987DC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7FD0D1-7BD4-19F5-955F-6D678AC3BCA4}"/>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5" name="Footer Placeholder 4">
            <a:extLst>
              <a:ext uri="{FF2B5EF4-FFF2-40B4-BE49-F238E27FC236}">
                <a16:creationId xmlns:a16="http://schemas.microsoft.com/office/drawing/2014/main" id="{898753DC-8A88-5030-1B4A-7D32E2AC2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BEB9C4-5EA9-7C20-1608-53B3083D8C05}"/>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278578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15BC54-D269-0F2E-B3CC-641FC71038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B8FA50-1B4C-ED00-7A12-61E81A4149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C5509F-0A83-E8F2-278A-64EE05EF29EC}"/>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5" name="Footer Placeholder 4">
            <a:extLst>
              <a:ext uri="{FF2B5EF4-FFF2-40B4-BE49-F238E27FC236}">
                <a16:creationId xmlns:a16="http://schemas.microsoft.com/office/drawing/2014/main" id="{A4B830F3-0C60-9D66-B767-BC941D1820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398C6D-13DB-A1D9-F131-6FAEB42BA52A}"/>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244412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5DE71-BBE8-FD00-EAC1-D1BF284C35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F943B-9903-1856-A60F-B3BAC9BBDE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AA7C0-AE3C-8C0C-4ECC-22ABBAC2F8F8}"/>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5" name="Footer Placeholder 4">
            <a:extLst>
              <a:ext uri="{FF2B5EF4-FFF2-40B4-BE49-F238E27FC236}">
                <a16:creationId xmlns:a16="http://schemas.microsoft.com/office/drawing/2014/main" id="{4C81B71B-07F0-4E0B-4F9C-066E61DB92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591BD5-8DA6-0098-B76C-2E8F724E5F63}"/>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3819143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0607D-EAA7-B4D5-4D02-8C934ACB4D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E74F20-B0A5-E51F-BEA3-DC027C8463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02EC76-BB9C-E138-1568-2745F22EA9F4}"/>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5" name="Footer Placeholder 4">
            <a:extLst>
              <a:ext uri="{FF2B5EF4-FFF2-40B4-BE49-F238E27FC236}">
                <a16:creationId xmlns:a16="http://schemas.microsoft.com/office/drawing/2014/main" id="{3AB871A7-A5AE-98FE-68B8-DF6288ED13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B317A7-5BDF-A2FF-ADAA-9E16167FF13B}"/>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423859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9EEB-F0CF-4A1E-2BC3-DF5A96153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EC17F5-0BAB-70BA-F75B-3A091F1405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00FD03-095B-256F-FAA8-18516D2B42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C0044D-A18F-1463-72E8-2F308FA26CCB}"/>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6" name="Footer Placeholder 5">
            <a:extLst>
              <a:ext uri="{FF2B5EF4-FFF2-40B4-BE49-F238E27FC236}">
                <a16:creationId xmlns:a16="http://schemas.microsoft.com/office/drawing/2014/main" id="{84632854-C823-9043-8A4C-120430DC84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98127B-7CEF-8BD0-EEF0-AFD20B06ABF4}"/>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252649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B31F2-352C-1D9A-F089-51AF755026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B4084D-14C8-287B-F81F-EA5A0BFBB4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B52CFC-8384-3CC9-8C91-4AFD667856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64E7C2-99A0-D71B-D24D-CC3AA52BA6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FC77DF-5886-E147-5002-2FF477CC86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E60BB3-59BA-13EA-2743-51D66F74057B}"/>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8" name="Footer Placeholder 7">
            <a:extLst>
              <a:ext uri="{FF2B5EF4-FFF2-40B4-BE49-F238E27FC236}">
                <a16:creationId xmlns:a16="http://schemas.microsoft.com/office/drawing/2014/main" id="{8D43B0E2-7C64-6361-A99F-C5809BC732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DD1754-D1B8-8358-6198-4EFA2EBAB093}"/>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1724612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D26E-BC3B-3449-9D97-04F615E9D1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C9E46B-2124-31AD-5A73-EC7A2AD8844C}"/>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4" name="Footer Placeholder 3">
            <a:extLst>
              <a:ext uri="{FF2B5EF4-FFF2-40B4-BE49-F238E27FC236}">
                <a16:creationId xmlns:a16="http://schemas.microsoft.com/office/drawing/2014/main" id="{2A9F79F3-4A7C-73EC-4B22-E60567581F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2A2F5F-FB06-B519-E5EF-816745DDE0EF}"/>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280877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CA063F-D4F1-6F5A-6019-8D3C6FA49C3E}"/>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3" name="Footer Placeholder 2">
            <a:extLst>
              <a:ext uri="{FF2B5EF4-FFF2-40B4-BE49-F238E27FC236}">
                <a16:creationId xmlns:a16="http://schemas.microsoft.com/office/drawing/2014/main" id="{9EB84B9F-6FE8-AA45-7955-CDF62D9E53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935C6B-3A42-FBB5-5710-F2080AC2B6EC}"/>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138993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ADD54-FD29-3AE9-AB29-0C3B29CE0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58C8AF-614C-015A-5EC7-5C6C6F000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7446D3-E8F7-3505-1586-0556954083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A95A77-CBB6-220D-26AD-C5EADF0D1BEE}"/>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6" name="Footer Placeholder 5">
            <a:extLst>
              <a:ext uri="{FF2B5EF4-FFF2-40B4-BE49-F238E27FC236}">
                <a16:creationId xmlns:a16="http://schemas.microsoft.com/office/drawing/2014/main" id="{601341FE-1764-564E-9C58-67B6D3C38C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AEABF3-02AA-5586-784D-5CDBA5D9E850}"/>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228231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375FD-AF0E-417E-C5CD-280FBDD6A0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0A8801-E979-B89F-51F5-51533A01F9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ADC4A3-5E38-1986-6D0B-CA5A218ECE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D42D8B-26AF-14F9-DC1F-CA6FC37482B2}"/>
              </a:ext>
            </a:extLst>
          </p:cNvPr>
          <p:cNvSpPr>
            <a:spLocks noGrp="1"/>
          </p:cNvSpPr>
          <p:nvPr>
            <p:ph type="dt" sz="half" idx="10"/>
          </p:nvPr>
        </p:nvSpPr>
        <p:spPr/>
        <p:txBody>
          <a:bodyPr/>
          <a:lstStyle/>
          <a:p>
            <a:fld id="{8CDFBB3D-E1A2-47ED-840E-6501A711C109}" type="datetimeFigureOut">
              <a:rPr lang="en-US" smtClean="0"/>
              <a:t>5/8/2023</a:t>
            </a:fld>
            <a:endParaRPr lang="en-US"/>
          </a:p>
        </p:txBody>
      </p:sp>
      <p:sp>
        <p:nvSpPr>
          <p:cNvPr id="6" name="Footer Placeholder 5">
            <a:extLst>
              <a:ext uri="{FF2B5EF4-FFF2-40B4-BE49-F238E27FC236}">
                <a16:creationId xmlns:a16="http://schemas.microsoft.com/office/drawing/2014/main" id="{94F86731-C698-CF6C-13F6-E3F86D70CA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98BCC1-A0AE-7B3B-30CD-A5EE3722E5B8}"/>
              </a:ext>
            </a:extLst>
          </p:cNvPr>
          <p:cNvSpPr>
            <a:spLocks noGrp="1"/>
          </p:cNvSpPr>
          <p:nvPr>
            <p:ph type="sldNum" sz="quarter" idx="12"/>
          </p:nvPr>
        </p:nvSpPr>
        <p:spPr/>
        <p:txBody>
          <a:bodyPr/>
          <a:lstStyle/>
          <a:p>
            <a:fld id="{BB22B246-1693-4AAA-AE80-D2949A396817}" type="slidenum">
              <a:rPr lang="en-US" smtClean="0"/>
              <a:t>‹#›</a:t>
            </a:fld>
            <a:endParaRPr lang="en-US"/>
          </a:p>
        </p:txBody>
      </p:sp>
    </p:spTree>
    <p:extLst>
      <p:ext uri="{BB962C8B-B14F-4D97-AF65-F5344CB8AC3E}">
        <p14:creationId xmlns:p14="http://schemas.microsoft.com/office/powerpoint/2010/main" val="77176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29B5FA-A95D-1514-DD48-4129E5C62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D86850-0210-CE6B-BD25-4AE60477E7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CE8817-E131-1575-2328-40C5BE8108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FBB3D-E1A2-47ED-840E-6501A711C109}" type="datetimeFigureOut">
              <a:rPr lang="en-US" smtClean="0"/>
              <a:t>5/8/2023</a:t>
            </a:fld>
            <a:endParaRPr lang="en-US"/>
          </a:p>
        </p:txBody>
      </p:sp>
      <p:sp>
        <p:nvSpPr>
          <p:cNvPr id="5" name="Footer Placeholder 4">
            <a:extLst>
              <a:ext uri="{FF2B5EF4-FFF2-40B4-BE49-F238E27FC236}">
                <a16:creationId xmlns:a16="http://schemas.microsoft.com/office/drawing/2014/main" id="{107E9E80-78CF-FE87-26F3-A5F470B5F5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0D8789-56FE-799B-ED5D-1182E38D47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2B246-1693-4AAA-AE80-D2949A396817}" type="slidenum">
              <a:rPr lang="en-US" smtClean="0"/>
              <a:t>‹#›</a:t>
            </a:fld>
            <a:endParaRPr lang="en-US"/>
          </a:p>
        </p:txBody>
      </p:sp>
    </p:spTree>
    <p:extLst>
      <p:ext uri="{BB962C8B-B14F-4D97-AF65-F5344CB8AC3E}">
        <p14:creationId xmlns:p14="http://schemas.microsoft.com/office/powerpoint/2010/main" val="706404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cid:C3A96603-AE3B-43FC-A9C1-2C46AED7D80F@loca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cid:C3A96603-AE3B-43FC-A9C1-2C46AED7D80F@loca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cid:C3A96603-AE3B-43FC-A9C1-2C46AED7D80F@loca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medpac.gov/meeting/january-12-13-2023/" TargetMode="External"/><Relationship Id="rId2" Type="http://schemas.openxmlformats.org/officeDocument/2006/relationships/hyperlink" Target="https://www.medpac.gov/wp-content/uploads/2023/03/Ch11_Mar23_MedPAC_Report_To_Congress_SEC.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medpac.gov/wp-content/uploads/import_data/scrape_files/docs/default-source/reports/jun20_ch3_reporttocongress_sec.pdf" TargetMode="External"/><Relationship Id="rId2" Type="http://schemas.openxmlformats.org/officeDocument/2006/relationships/hyperlink" Target="https://www.medpac.gov/wp-content/uploads/2022/07/Jan-2023-Meeting-Transcrip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edpac.gov/wp-content/uploads/2021/10/mar21_medpac_report_ch12_sec.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edpac.gov/wp-content/uploads/2023/03/Ch11_Mar23_MedPAC_Report_To_Congress_SE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C3A96603-AE3B-43FC-A9C1-2C46AED7D80F@loca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kff.org/medicare/issue-brief/health-insurer-financial-performa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496FC-F8BA-45F4-D005-7225790EEE57}"/>
              </a:ext>
            </a:extLst>
          </p:cNvPr>
          <p:cNvSpPr>
            <a:spLocks noGrp="1"/>
          </p:cNvSpPr>
          <p:nvPr>
            <p:ph type="ctrTitle"/>
          </p:nvPr>
        </p:nvSpPr>
        <p:spPr/>
        <p:txBody>
          <a:bodyPr/>
          <a:lstStyle/>
          <a:p>
            <a:r>
              <a:rPr lang="en-US" b="1" dirty="0">
                <a:latin typeface="+mn-lt"/>
              </a:rPr>
              <a:t>Why are Medicare Advantage plans overpaid?</a:t>
            </a:r>
          </a:p>
        </p:txBody>
      </p:sp>
      <p:sp>
        <p:nvSpPr>
          <p:cNvPr id="3" name="Subtitle 2">
            <a:extLst>
              <a:ext uri="{FF2B5EF4-FFF2-40B4-BE49-F238E27FC236}">
                <a16:creationId xmlns:a16="http://schemas.microsoft.com/office/drawing/2014/main" id="{911869DD-3414-31D7-DDEC-182DF6404159}"/>
              </a:ext>
            </a:extLst>
          </p:cNvPr>
          <p:cNvSpPr>
            <a:spLocks noGrp="1"/>
          </p:cNvSpPr>
          <p:nvPr>
            <p:ph type="subTitle" idx="1"/>
          </p:nvPr>
        </p:nvSpPr>
        <p:spPr/>
        <p:txBody>
          <a:bodyPr/>
          <a:lstStyle/>
          <a:p>
            <a:r>
              <a:rPr lang="en-US" dirty="0"/>
              <a:t>Presentation to UMRA </a:t>
            </a:r>
          </a:p>
          <a:p>
            <a:r>
              <a:rPr lang="en-US" dirty="0"/>
              <a:t>May 8, 2023</a:t>
            </a:r>
          </a:p>
        </p:txBody>
      </p:sp>
    </p:spTree>
    <p:extLst>
      <p:ext uri="{BB962C8B-B14F-4D97-AF65-F5344CB8AC3E}">
        <p14:creationId xmlns:p14="http://schemas.microsoft.com/office/powerpoint/2010/main" val="156289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2951-8EFE-48F0-A1AD-066FD667AEEC}"/>
              </a:ext>
            </a:extLst>
          </p:cNvPr>
          <p:cNvSpPr>
            <a:spLocks noGrp="1"/>
          </p:cNvSpPr>
          <p:nvPr>
            <p:ph type="title"/>
          </p:nvPr>
        </p:nvSpPr>
        <p:spPr/>
        <p:txBody>
          <a:bodyPr>
            <a:noAutofit/>
          </a:bodyPr>
          <a:lstStyle/>
          <a:p>
            <a:r>
              <a:rPr lang="en-US" sz="4400" b="1" dirty="0">
                <a:solidFill>
                  <a:schemeClr val="tx1"/>
                </a:solidFill>
                <a:latin typeface="Arial" panose="020B0604020202020204" pitchFamily="34" charset="0"/>
                <a:cs typeface="Arial" panose="020B0604020202020204" pitchFamily="34" charset="0"/>
              </a:rPr>
              <a:t>CMS’s “demographic” risk adjuster predicted 1% of variation in spending</a:t>
            </a:r>
          </a:p>
        </p:txBody>
      </p:sp>
      <p:sp>
        <p:nvSpPr>
          <p:cNvPr id="3" name="Content Placeholder 2">
            <a:extLst>
              <a:ext uri="{FF2B5EF4-FFF2-40B4-BE49-F238E27FC236}">
                <a16:creationId xmlns:a16="http://schemas.microsoft.com/office/drawing/2014/main" id="{0838FBEB-7588-4EE6-B487-1DC6148B1C79}"/>
              </a:ext>
            </a:extLst>
          </p:cNvPr>
          <p:cNvSpPr>
            <a:spLocks noGrp="1"/>
          </p:cNvSpPr>
          <p:nvPr>
            <p:ph idx="1"/>
          </p:nvPr>
        </p:nvSpPr>
        <p:spPr>
          <a:xfrm>
            <a:off x="609600" y="2158314"/>
            <a:ext cx="10972800" cy="4166286"/>
          </a:xfrm>
        </p:spPr>
        <p:txBody>
          <a:bodyPr/>
          <a:lstStyle/>
          <a:p>
            <a:r>
              <a:rPr lang="en-US" dirty="0">
                <a:latin typeface="Arial" panose="020B0604020202020204" pitchFamily="34" charset="0"/>
                <a:cs typeface="Arial" panose="020B0604020202020204" pitchFamily="34" charset="0"/>
              </a:rPr>
              <a:t>Assume average cost of Medicare enrollee is $10,000 per year.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Assume HealthPartners enrolls beneficiaries averaging $9,000. Overpayment = </a:t>
            </a:r>
            <a:r>
              <a:rPr lang="en-US" b="1" dirty="0">
                <a:solidFill>
                  <a:srgbClr val="FF0000"/>
                </a:solidFill>
                <a:latin typeface="Arial" panose="020B0604020202020204" pitchFamily="34" charset="0"/>
                <a:cs typeface="Arial" panose="020B0604020202020204" pitchFamily="34" charset="0"/>
              </a:rPr>
              <a:t>$1,000.</a:t>
            </a:r>
          </a:p>
          <a:p>
            <a:endParaRPr lang="en-US" b="1" dirty="0">
              <a:solidFill>
                <a:srgbClr val="FF0000"/>
              </a:solidFill>
              <a:latin typeface="Arial" panose="020B0604020202020204" pitchFamily="34" charset="0"/>
              <a:cs typeface="Arial" panose="020B0604020202020204" pitchFamily="34" charset="0"/>
            </a:endParaRPr>
          </a:p>
          <a:p>
            <a:r>
              <a:rPr lang="en-US" b="1" dirty="0">
                <a:solidFill>
                  <a:srgbClr val="0070C0"/>
                </a:solidFill>
                <a:latin typeface="Arial" panose="020B0604020202020204" pitchFamily="34" charset="0"/>
                <a:cs typeface="Arial" panose="020B0604020202020204" pitchFamily="34" charset="0"/>
              </a:rPr>
              <a:t>CMS only subtracts 1% of the overpayment</a:t>
            </a:r>
            <a:r>
              <a:rPr lang="en-US" dirty="0">
                <a:latin typeface="Arial" panose="020B0604020202020204" pitchFamily="34" charset="0"/>
                <a:cs typeface="Arial" panose="020B0604020202020204" pitchFamily="34" charset="0"/>
              </a:rPr>
              <a:t>, or $10, and pays HealthPartners $9,990. HealthPartners is overpaid </a:t>
            </a:r>
            <a:r>
              <a:rPr lang="en-US" b="1" dirty="0">
                <a:solidFill>
                  <a:srgbClr val="FF0000"/>
                </a:solidFill>
                <a:latin typeface="Arial" panose="020B0604020202020204" pitchFamily="34" charset="0"/>
                <a:cs typeface="Arial" panose="020B0604020202020204" pitchFamily="34" charset="0"/>
              </a:rPr>
              <a:t>$990</a:t>
            </a:r>
            <a:r>
              <a:rPr lang="en-US" dirty="0">
                <a:latin typeface="Arial" panose="020B0604020202020204" pitchFamily="34" charset="0"/>
                <a:cs typeface="Arial" panose="020B0604020202020204" pitchFamily="34" charset="0"/>
              </a:rPr>
              <a:t>.</a:t>
            </a:r>
          </a:p>
        </p:txBody>
      </p:sp>
      <p:pic>
        <p:nvPicPr>
          <p:cNvPr id="4" name="Picture 3" descr="cid:C3A96603-AE3B-43FC-A9C1-2C46AED7D80F@local"/>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509758" y="5943600"/>
            <a:ext cx="1275715" cy="634365"/>
          </a:xfrm>
          <a:prstGeom prst="rect">
            <a:avLst/>
          </a:prstGeom>
          <a:noFill/>
          <a:ln>
            <a:noFill/>
          </a:ln>
        </p:spPr>
      </p:pic>
    </p:spTree>
    <p:extLst>
      <p:ext uri="{BB962C8B-B14F-4D97-AF65-F5344CB8AC3E}">
        <p14:creationId xmlns:p14="http://schemas.microsoft.com/office/powerpoint/2010/main" val="2815107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3174-487D-9810-BA35-985EAF248E07}"/>
              </a:ext>
            </a:extLst>
          </p:cNvPr>
          <p:cNvSpPr>
            <a:spLocks noGrp="1"/>
          </p:cNvSpPr>
          <p:nvPr>
            <p:ph type="title"/>
          </p:nvPr>
        </p:nvSpPr>
        <p:spPr/>
        <p:txBody>
          <a:bodyPr/>
          <a:lstStyle/>
          <a:p>
            <a:r>
              <a:rPr lang="en-US" b="1" dirty="0">
                <a:latin typeface="+mn-lt"/>
              </a:rPr>
              <a:t>Upcoding became a problem in 2007</a:t>
            </a:r>
          </a:p>
        </p:txBody>
      </p:sp>
      <p:pic>
        <p:nvPicPr>
          <p:cNvPr id="5" name="Content Placeholder 4">
            <a:extLst>
              <a:ext uri="{FF2B5EF4-FFF2-40B4-BE49-F238E27FC236}">
                <a16:creationId xmlns:a16="http://schemas.microsoft.com/office/drawing/2014/main" id="{E176F4AD-02C0-AF1C-6BA0-74FDD7169A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9482" y="1825625"/>
            <a:ext cx="7533035" cy="4351338"/>
          </a:xfrm>
        </p:spPr>
      </p:pic>
    </p:spTree>
    <p:extLst>
      <p:ext uri="{BB962C8B-B14F-4D97-AF65-F5344CB8AC3E}">
        <p14:creationId xmlns:p14="http://schemas.microsoft.com/office/powerpoint/2010/main" val="398144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F290-E2CD-4E04-8189-1BEADA6764E7}"/>
              </a:ext>
            </a:extLst>
          </p:cNvPr>
          <p:cNvSpPr>
            <a:spLocks noGrp="1"/>
          </p:cNvSpPr>
          <p:nvPr>
            <p:ph type="title"/>
          </p:nvPr>
        </p:nvSpPr>
        <p:spPr>
          <a:xfrm>
            <a:off x="609600" y="704088"/>
            <a:ext cx="10972800" cy="658547"/>
          </a:xfrm>
        </p:spPr>
        <p:txBody>
          <a:bodyPr>
            <a:noAutofit/>
          </a:bodyPr>
          <a:lstStyle/>
          <a:p>
            <a:r>
              <a:rPr lang="en-US" sz="4400" b="1" dirty="0">
                <a:solidFill>
                  <a:schemeClr val="tx1"/>
                </a:solidFill>
                <a:latin typeface="Arial" panose="020B0604020202020204" pitchFamily="34" charset="0"/>
                <a:cs typeface="Arial" panose="020B0604020202020204" pitchFamily="34" charset="0"/>
              </a:rPr>
              <a:t>US DOJ accuses Kaiser of upcoding</a:t>
            </a:r>
          </a:p>
        </p:txBody>
      </p:sp>
      <p:sp>
        <p:nvSpPr>
          <p:cNvPr id="3" name="Content Placeholder 2">
            <a:extLst>
              <a:ext uri="{FF2B5EF4-FFF2-40B4-BE49-F238E27FC236}">
                <a16:creationId xmlns:a16="http://schemas.microsoft.com/office/drawing/2014/main" id="{19D782EC-DE0D-4AB0-B71E-3EB49AABAE36}"/>
              </a:ext>
            </a:extLst>
          </p:cNvPr>
          <p:cNvSpPr>
            <a:spLocks noGrp="1"/>
          </p:cNvSpPr>
          <p:nvPr>
            <p:ph idx="1"/>
          </p:nvPr>
        </p:nvSpPr>
        <p:spPr/>
        <p:txBody>
          <a:bodyPr>
            <a:noAutofit/>
          </a:bodyPr>
          <a:lstStyle/>
          <a:p>
            <a:pPr marL="0" indent="0">
              <a:buNone/>
            </a:pPr>
            <a:r>
              <a:rPr lang="en-US" sz="2800" dirty="0">
                <a:latin typeface="Arial" panose="020B0604020202020204" pitchFamily="34" charset="0"/>
                <a:cs typeface="Arial" panose="020B0604020202020204" pitchFamily="34" charset="0"/>
              </a:rPr>
              <a:t>“Kaiser Permanente allegedly </a:t>
            </a:r>
            <a:r>
              <a:rPr lang="en-US" sz="2800" b="1" dirty="0">
                <a:solidFill>
                  <a:srgbClr val="0070C0"/>
                </a:solidFill>
                <a:latin typeface="Arial" panose="020B0604020202020204" pitchFamily="34" charset="0"/>
                <a:cs typeface="Arial" panose="020B0604020202020204" pitchFamily="34" charset="0"/>
              </a:rPr>
              <a:t>coerced employees to upcode </a:t>
            </a:r>
            <a:r>
              <a:rPr lang="en-US" sz="2800" dirty="0">
                <a:latin typeface="Arial" panose="020B0604020202020204" pitchFamily="34" charset="0"/>
                <a:cs typeface="Arial" panose="020B0604020202020204" pitchFamily="34" charset="0"/>
              </a:rPr>
              <a:t>claims for Medicare Advantage beneficiaries, resulting in an estimated </a:t>
            </a:r>
            <a:r>
              <a:rPr lang="en-US" sz="2800" b="1" dirty="0">
                <a:solidFill>
                  <a:srgbClr val="0070C0"/>
                </a:solidFill>
                <a:latin typeface="Arial" panose="020B0604020202020204" pitchFamily="34" charset="0"/>
                <a:cs typeface="Arial" panose="020B0604020202020204" pitchFamily="34" charset="0"/>
              </a:rPr>
              <a:t>75% error rate</a:t>
            </a:r>
            <a:r>
              <a:rPr lang="en-US" sz="2800" dirty="0">
                <a:latin typeface="Arial" panose="020B0604020202020204" pitchFamily="34" charset="0"/>
                <a:cs typeface="Arial" panose="020B0604020202020204" pitchFamily="34" charset="0"/>
              </a:rPr>
              <a:t>, according to a new </a:t>
            </a:r>
            <a:r>
              <a:rPr lang="en-US" sz="2800" b="1" dirty="0">
                <a:solidFill>
                  <a:srgbClr val="0070C0"/>
                </a:solidFill>
                <a:latin typeface="Arial" panose="020B0604020202020204" pitchFamily="34" charset="0"/>
                <a:cs typeface="Arial" panose="020B0604020202020204" pitchFamily="34" charset="0"/>
              </a:rPr>
              <a:t>complaint from the U.S. Justice Department</a:t>
            </a:r>
            <a:r>
              <a:rPr lang="en-US" sz="2800" dirty="0">
                <a:latin typeface="Arial" panose="020B0604020202020204" pitchFamily="34" charset="0"/>
                <a:cs typeface="Arial" panose="020B0604020202020204" pitchFamily="34" charset="0"/>
              </a:rPr>
              <a:t>. The federal government intervened in six related lawsuits in July and filed a complaint Monday, outlining how Kaiser physicians allegedly changed medical records often months after care was provided to boost the [HMO’s] Medicare Advantage reimbursement. </a:t>
            </a:r>
            <a:r>
              <a:rPr lang="en-US" sz="2800" b="1" dirty="0">
                <a:solidFill>
                  <a:srgbClr val="0070C0"/>
                </a:solidFill>
                <a:latin typeface="Arial" panose="020B0604020202020204" pitchFamily="34" charset="0"/>
                <a:cs typeface="Arial" panose="020B0604020202020204" pitchFamily="34" charset="0"/>
              </a:rPr>
              <a:t>More than half of Kaiser physicians said they were forced to add diagnoses </a:t>
            </a:r>
            <a:r>
              <a:rPr lang="en-US" sz="2800" dirty="0">
                <a:latin typeface="Arial" panose="020B0604020202020204" pitchFamily="34" charset="0"/>
                <a:cs typeface="Arial" panose="020B0604020202020204" pitchFamily="34" charset="0"/>
              </a:rPr>
              <a:t>they did not consider, evaluate or treat….” (cont.)</a:t>
            </a:r>
          </a:p>
        </p:txBody>
      </p:sp>
      <p:pic>
        <p:nvPicPr>
          <p:cNvPr id="4" name="Picture 3" descr="cid:C3A96603-AE3B-43FC-A9C1-2C46AED7D80F@local"/>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6276" y="6042454"/>
            <a:ext cx="1275715" cy="634365"/>
          </a:xfrm>
          <a:prstGeom prst="rect">
            <a:avLst/>
          </a:prstGeom>
          <a:noFill/>
          <a:ln>
            <a:noFill/>
          </a:ln>
        </p:spPr>
      </p:pic>
    </p:spTree>
    <p:extLst>
      <p:ext uri="{BB962C8B-B14F-4D97-AF65-F5344CB8AC3E}">
        <p14:creationId xmlns:p14="http://schemas.microsoft.com/office/powerpoint/2010/main" val="1385073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2102-C6AE-45E2-96EF-3785C6452217}"/>
              </a:ext>
            </a:extLst>
          </p:cNvPr>
          <p:cNvSpPr>
            <a:spLocks noGrp="1"/>
          </p:cNvSpPr>
          <p:nvPr>
            <p:ph type="title"/>
          </p:nvPr>
        </p:nvSpPr>
        <p:spPr>
          <a:xfrm>
            <a:off x="609600" y="704088"/>
            <a:ext cx="10972800" cy="909559"/>
          </a:xfrm>
        </p:spPr>
        <p:txBody>
          <a:bodyPr>
            <a:normAutofit/>
          </a:bodyPr>
          <a:lstStyle/>
          <a:p>
            <a:r>
              <a:rPr lang="en-US" sz="4400" b="1" dirty="0">
                <a:solidFill>
                  <a:schemeClr val="tx1"/>
                </a:solidFill>
                <a:latin typeface="Arial" panose="020B0604020202020204" pitchFamily="34" charset="0"/>
                <a:cs typeface="Arial" panose="020B0604020202020204" pitchFamily="34" charset="0"/>
              </a:rPr>
              <a:t>DOJ accuses Kaiser of upcoding (cont.)</a:t>
            </a:r>
          </a:p>
        </p:txBody>
      </p:sp>
      <p:sp>
        <p:nvSpPr>
          <p:cNvPr id="3" name="Content Placeholder 2">
            <a:extLst>
              <a:ext uri="{FF2B5EF4-FFF2-40B4-BE49-F238E27FC236}">
                <a16:creationId xmlns:a16="http://schemas.microsoft.com/office/drawing/2014/main" id="{0306B15F-7361-4EFB-A685-BD585446FBB8}"/>
              </a:ext>
            </a:extLst>
          </p:cNvPr>
          <p:cNvSpPr>
            <a:spLocks noGrp="1"/>
          </p:cNvSpPr>
          <p:nvPr>
            <p:ph idx="1"/>
          </p:nvPr>
        </p:nvSpPr>
        <p:spPr/>
        <p:txBody>
          <a:bodyPr/>
          <a:lstStyle/>
          <a:p>
            <a:pPr marL="0" indent="0">
              <a:buNone/>
            </a:pPr>
            <a:r>
              <a:rPr lang="en-US" sz="2800" dirty="0">
                <a:latin typeface="Arial" panose="020B0604020202020204" pitchFamily="34" charset="0"/>
                <a:cs typeface="Arial" panose="020B0604020202020204" pitchFamily="34" charset="0"/>
              </a:rPr>
              <a:t>“Kaiser would orchestrate ‘</a:t>
            </a:r>
            <a:r>
              <a:rPr lang="en-US" sz="2800" b="1" dirty="0">
                <a:solidFill>
                  <a:srgbClr val="0070C0"/>
                </a:solidFill>
                <a:latin typeface="Arial" panose="020B0604020202020204" pitchFamily="34" charset="0"/>
                <a:cs typeface="Arial" panose="020B0604020202020204" pitchFamily="34" charset="0"/>
              </a:rPr>
              <a:t>coding parties</a:t>
            </a:r>
            <a:r>
              <a:rPr lang="en-US" sz="2800" dirty="0">
                <a:latin typeface="Arial" panose="020B0604020202020204" pitchFamily="34" charset="0"/>
                <a:cs typeface="Arial" panose="020B0604020202020204" pitchFamily="34" charset="0"/>
              </a:rPr>
              <a:t>,’ where physicians would scan lists of diagnoses and add them to their patient visit records…. According to the complaint, … </a:t>
            </a:r>
            <a:r>
              <a:rPr lang="en-US" sz="2800" b="1" dirty="0">
                <a:solidFill>
                  <a:srgbClr val="0070C0"/>
                </a:solidFill>
                <a:latin typeface="Arial" panose="020B0604020202020204" pitchFamily="34" charset="0"/>
                <a:cs typeface="Arial" panose="020B0604020202020204" pitchFamily="34" charset="0"/>
              </a:rPr>
              <a:t>[e]ach added diagnosis was allegedly worth approximately $3,000</a:t>
            </a:r>
            <a:r>
              <a:rPr lang="en-US" sz="2800" dirty="0">
                <a:latin typeface="Arial" panose="020B0604020202020204" pitchFamily="34" charset="0"/>
                <a:cs typeface="Arial" panose="020B0604020202020204" pitchFamily="34" charset="0"/>
              </a:rPr>
              <a:t> to Kaiser. Some of the diagnoses that Kaiser allegedly added via the chart reviews did not even exist; many allegedly did not require or affect patient care or treatment.”</a:t>
            </a: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dirty="0">
                <a:latin typeface="Arial" panose="020B0604020202020204" pitchFamily="34" charset="0"/>
                <a:cs typeface="Arial" panose="020B0604020202020204" pitchFamily="34" charset="0"/>
              </a:rPr>
              <a:t>Alex Kasik, “5 things about DOJ’s upcoding allegations against Kaiser,” </a:t>
            </a:r>
            <a:r>
              <a:rPr lang="en-US" sz="1600" i="1" dirty="0">
                <a:latin typeface="Arial" panose="020B0604020202020204" pitchFamily="34" charset="0"/>
                <a:cs typeface="Arial" panose="020B0604020202020204" pitchFamily="34" charset="0"/>
              </a:rPr>
              <a:t>Modern Healthcare</a:t>
            </a:r>
            <a:r>
              <a:rPr lang="en-US" sz="1600" dirty="0">
                <a:latin typeface="Arial" panose="020B0604020202020204" pitchFamily="34" charset="0"/>
                <a:cs typeface="Arial" panose="020B0604020202020204" pitchFamily="34" charset="0"/>
              </a:rPr>
              <a:t>, October 28, 2021.</a:t>
            </a:r>
          </a:p>
        </p:txBody>
      </p:sp>
      <p:pic>
        <p:nvPicPr>
          <p:cNvPr id="4" name="Picture 3" descr="cid:C3A96603-AE3B-43FC-A9C1-2C46AED7D80F@local"/>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0666276" y="6042454"/>
            <a:ext cx="1275715" cy="634365"/>
          </a:xfrm>
          <a:prstGeom prst="rect">
            <a:avLst/>
          </a:prstGeom>
          <a:noFill/>
          <a:ln>
            <a:noFill/>
          </a:ln>
        </p:spPr>
      </p:pic>
    </p:spTree>
    <p:extLst>
      <p:ext uri="{BB962C8B-B14F-4D97-AF65-F5344CB8AC3E}">
        <p14:creationId xmlns:p14="http://schemas.microsoft.com/office/powerpoint/2010/main" val="1868410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9BF0-5974-B929-0F74-5F59BA293F46}"/>
              </a:ext>
            </a:extLst>
          </p:cNvPr>
          <p:cNvSpPr>
            <a:spLocks noGrp="1"/>
          </p:cNvSpPr>
          <p:nvPr>
            <p:ph type="title"/>
          </p:nvPr>
        </p:nvSpPr>
        <p:spPr/>
        <p:txBody>
          <a:bodyPr/>
          <a:lstStyle/>
          <a:p>
            <a:r>
              <a:rPr lang="en-US" b="1" dirty="0">
                <a:latin typeface="+mn-lt"/>
              </a:rPr>
              <a:t>Upcoding raises overpayments by 5 percent</a:t>
            </a:r>
          </a:p>
        </p:txBody>
      </p:sp>
      <p:sp>
        <p:nvSpPr>
          <p:cNvPr id="3" name="Content Placeholder 2">
            <a:extLst>
              <a:ext uri="{FF2B5EF4-FFF2-40B4-BE49-F238E27FC236}">
                <a16:creationId xmlns:a16="http://schemas.microsoft.com/office/drawing/2014/main" id="{10F345D2-E22C-9394-08D6-42EF157225D8}"/>
              </a:ext>
            </a:extLst>
          </p:cNvPr>
          <p:cNvSpPr>
            <a:spLocks noGrp="1"/>
          </p:cNvSpPr>
          <p:nvPr>
            <p:ph idx="1"/>
          </p:nvPr>
        </p:nvSpPr>
        <p:spPr/>
        <p:txBody>
          <a:bodyPr>
            <a:normAutofit fontScale="85000" lnSpcReduction="10000"/>
          </a:bodyPr>
          <a:lstStyle/>
          <a:p>
            <a:pPr marL="0" indent="0">
              <a:buNone/>
            </a:pPr>
            <a:r>
              <a:rPr lang="en-US" dirty="0"/>
              <a:t>“For </a:t>
            </a:r>
            <a:r>
              <a:rPr lang="en-US" b="1" dirty="0">
                <a:solidFill>
                  <a:srgbClr val="FF0000"/>
                </a:solidFill>
              </a:rPr>
              <a:t>2021</a:t>
            </a:r>
            <a:r>
              <a:rPr lang="en-US" dirty="0"/>
              <a:t>, MA risk scores were 10.8 percent above FFS risk scores, and this difference was only partially offset by the coding intensity adjustment that reduced MA risk scores by 5.9 percent. The net effect was a 4.9 percent increase in MA risk scores, leading to </a:t>
            </a:r>
            <a:r>
              <a:rPr lang="en-US" b="1" dirty="0">
                <a:solidFill>
                  <a:srgbClr val="FF0000"/>
                </a:solidFill>
              </a:rPr>
              <a:t>$17 billion in excess payments </a:t>
            </a:r>
            <a:r>
              <a:rPr lang="en-US" dirty="0"/>
              <a:t>to MA plans.” [p 354]</a:t>
            </a:r>
          </a:p>
          <a:p>
            <a:pPr marL="0" indent="0">
              <a:buNone/>
            </a:pPr>
            <a:r>
              <a:rPr lang="en-US" dirty="0"/>
              <a:t>“In </a:t>
            </a:r>
            <a:r>
              <a:rPr lang="en-US" b="1" dirty="0">
                <a:solidFill>
                  <a:srgbClr val="FF0000"/>
                </a:solidFill>
              </a:rPr>
              <a:t>2022</a:t>
            </a:r>
            <a:r>
              <a:rPr lang="en-US" dirty="0"/>
              <a:t>, the MA program … paid MA plans </a:t>
            </a:r>
            <a:r>
              <a:rPr lang="en-US" b="1" dirty="0">
                <a:solidFill>
                  <a:srgbClr val="FF0000"/>
                </a:solidFill>
              </a:rPr>
              <a:t>$403 billion </a:t>
            </a:r>
            <a:r>
              <a:rPr lang="en-US" dirty="0"/>
              <a:t>(not including Part D drug plan payments).” [p. 321] “Conservatively assuming that uncorrected coding intensity … will remain the same in 2022 and 2023 as in 2021 (4.9 percent, although all evidence suggests that it will be larger), uncorrected coding intensity in 2022 and 2023 will add another </a:t>
            </a:r>
            <a:r>
              <a:rPr lang="en-US" b="1" dirty="0">
                <a:solidFill>
                  <a:srgbClr val="FF0000"/>
                </a:solidFill>
              </a:rPr>
              <a:t>$20 billion </a:t>
            </a:r>
            <a:r>
              <a:rPr lang="en-US" dirty="0"/>
              <a:t>and $23 billion, respectively.” [p. 355] </a:t>
            </a:r>
          </a:p>
          <a:p>
            <a:pPr marL="0" indent="0">
              <a:buNone/>
            </a:pPr>
            <a:r>
              <a:rPr lang="en-US" b="1" dirty="0">
                <a:solidFill>
                  <a:srgbClr val="0070C0"/>
                </a:solidFill>
              </a:rPr>
              <a:t>$20 billion is 5% of $403 billion</a:t>
            </a:r>
            <a:r>
              <a:rPr lang="en-US" dirty="0"/>
              <a:t>.</a:t>
            </a:r>
          </a:p>
          <a:p>
            <a:pPr marL="0" indent="0">
              <a:buNone/>
            </a:pPr>
            <a:r>
              <a:rPr lang="en-US" sz="1900" dirty="0" err="1">
                <a:hlinkClick r:id="rId2"/>
              </a:rPr>
              <a:t>MedPAC</a:t>
            </a:r>
            <a:r>
              <a:rPr lang="en-US" sz="1900" dirty="0">
                <a:hlinkClick r:id="rId2"/>
              </a:rPr>
              <a:t> March 2023 Report to the Congress: Medicare Payment Policy</a:t>
            </a:r>
            <a:r>
              <a:rPr lang="en-US" sz="1900" dirty="0"/>
              <a:t>  </a:t>
            </a:r>
          </a:p>
          <a:p>
            <a:pPr marL="0" indent="0">
              <a:buNone/>
            </a:pPr>
            <a:endParaRPr lang="en-US" dirty="0"/>
          </a:p>
          <a:p>
            <a:r>
              <a:rPr lang="en-US" sz="1900" dirty="0"/>
              <a:t>Graph in slide 12 is from slide 12, </a:t>
            </a:r>
            <a:r>
              <a:rPr lang="en-US" sz="1900" dirty="0" err="1"/>
              <a:t>MedPAC’s</a:t>
            </a:r>
            <a:r>
              <a:rPr lang="en-US" sz="1900" dirty="0"/>
              <a:t> Jan 12 2023 meeting </a:t>
            </a:r>
            <a:r>
              <a:rPr lang="en-US" sz="1900" dirty="0">
                <a:hlinkClick r:id="rId3"/>
              </a:rPr>
              <a:t>January 12-13, 2023 – </a:t>
            </a:r>
            <a:r>
              <a:rPr lang="en-US" sz="1900" dirty="0" err="1">
                <a:hlinkClick r:id="rId3"/>
              </a:rPr>
              <a:t>MedPAC</a:t>
            </a:r>
            <a:endParaRPr lang="en-US" sz="1900" dirty="0"/>
          </a:p>
          <a:p>
            <a:endParaRPr lang="en-US" dirty="0"/>
          </a:p>
        </p:txBody>
      </p:sp>
    </p:spTree>
    <p:extLst>
      <p:ext uri="{BB962C8B-B14F-4D97-AF65-F5344CB8AC3E}">
        <p14:creationId xmlns:p14="http://schemas.microsoft.com/office/powerpoint/2010/main" val="266439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8B1B-8F44-F9C4-7130-6038220F0173}"/>
              </a:ext>
            </a:extLst>
          </p:cNvPr>
          <p:cNvSpPr>
            <a:spLocks noGrp="1"/>
          </p:cNvSpPr>
          <p:nvPr>
            <p:ph type="title"/>
          </p:nvPr>
        </p:nvSpPr>
        <p:spPr/>
        <p:txBody>
          <a:bodyPr/>
          <a:lstStyle/>
          <a:p>
            <a:r>
              <a:rPr lang="en-US" b="1" dirty="0">
                <a:latin typeface="+mn-lt"/>
              </a:rPr>
              <a:t>Affordable Care Act ordered “quality” bonuses starting in 2012</a:t>
            </a:r>
          </a:p>
        </p:txBody>
      </p:sp>
      <p:sp>
        <p:nvSpPr>
          <p:cNvPr id="3" name="Content Placeholder 2">
            <a:extLst>
              <a:ext uri="{FF2B5EF4-FFF2-40B4-BE49-F238E27FC236}">
                <a16:creationId xmlns:a16="http://schemas.microsoft.com/office/drawing/2014/main" id="{0A7538EA-7803-5C02-976D-CACFBAA99BDD}"/>
              </a:ext>
            </a:extLst>
          </p:cNvPr>
          <p:cNvSpPr>
            <a:spLocks noGrp="1"/>
          </p:cNvSpPr>
          <p:nvPr>
            <p:ph idx="1"/>
          </p:nvPr>
        </p:nvSpPr>
        <p:spPr/>
        <p:txBody>
          <a:bodyPr/>
          <a:lstStyle/>
          <a:p>
            <a:pPr marL="0" indent="0">
              <a:buNone/>
            </a:pPr>
            <a:r>
              <a:rPr lang="en-US" dirty="0"/>
              <a:t>“[T]he commission has concluded that </a:t>
            </a:r>
            <a:r>
              <a:rPr lang="en-US" b="1" dirty="0">
                <a:solidFill>
                  <a:srgbClr val="0070C0"/>
                </a:solidFill>
              </a:rPr>
              <a:t>quality cannot be meaningfully assessed through the current system</a:t>
            </a:r>
            <a:r>
              <a:rPr lang="en-US" dirty="0"/>
              <a:t>, and it should not be used as the basis for distributing bonus payments…. The MA quality bonus program now accounts for at least </a:t>
            </a:r>
            <a:r>
              <a:rPr lang="en-US" b="1" dirty="0">
                <a:solidFill>
                  <a:srgbClr val="FF0000"/>
                </a:solidFill>
              </a:rPr>
              <a:t>$15 billion </a:t>
            </a:r>
            <a:r>
              <a:rPr lang="en-US" dirty="0"/>
              <a:t>in annual bonus payments to MA plans above the revenue that plans require to provide the Part A and B benefit.” </a:t>
            </a:r>
          </a:p>
          <a:p>
            <a:pPr marL="0" indent="0">
              <a:buNone/>
            </a:pPr>
            <a:r>
              <a:rPr lang="en-US" sz="1600" dirty="0"/>
              <a:t>Transcript January 12, 2023 </a:t>
            </a:r>
            <a:r>
              <a:rPr lang="en-US" sz="1600" dirty="0" err="1"/>
              <a:t>MedPAC</a:t>
            </a:r>
            <a:r>
              <a:rPr lang="en-US" sz="1600" dirty="0"/>
              <a:t> meeting, p. 89 . </a:t>
            </a:r>
            <a:r>
              <a:rPr lang="en-US" sz="1600" dirty="0">
                <a:hlinkClick r:id="rId2"/>
              </a:rPr>
              <a:t>Jan-2023-Meeting-Transcript.pdf (medpac.gov)</a:t>
            </a:r>
            <a:endParaRPr lang="en-US" sz="1600" dirty="0"/>
          </a:p>
          <a:p>
            <a:pPr marL="0" indent="0">
              <a:buNone/>
            </a:pPr>
            <a:r>
              <a:rPr lang="en-US" dirty="0"/>
              <a:t>“The current QBP used trust fund and taxpayer dollars to increase MA payments by about 2.3 percent … in 2019.” </a:t>
            </a:r>
            <a:endParaRPr lang="en-US" sz="1600" dirty="0"/>
          </a:p>
          <a:p>
            <a:pPr marL="0" indent="0">
              <a:buNone/>
            </a:pPr>
            <a:r>
              <a:rPr lang="en-US" sz="1600" dirty="0"/>
              <a:t>p 51 </a:t>
            </a:r>
            <a:r>
              <a:rPr lang="en-US" sz="1600" dirty="0">
                <a:hlinkClick r:id="rId3"/>
              </a:rPr>
              <a:t>jun20_ch3_reporttocongress_sec.pdf (medpac.gov)</a:t>
            </a:r>
            <a:endParaRPr lang="en-US" sz="2400" dirty="0"/>
          </a:p>
          <a:p>
            <a:pPr marL="0" indent="0">
              <a:buNone/>
            </a:pPr>
            <a:endParaRPr lang="en-US" sz="1600" dirty="0"/>
          </a:p>
        </p:txBody>
      </p:sp>
    </p:spTree>
    <p:extLst>
      <p:ext uri="{BB962C8B-B14F-4D97-AF65-F5344CB8AC3E}">
        <p14:creationId xmlns:p14="http://schemas.microsoft.com/office/powerpoint/2010/main" val="1883422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A253C-C017-5751-B483-9513237559A8}"/>
              </a:ext>
            </a:extLst>
          </p:cNvPr>
          <p:cNvSpPr>
            <a:spLocks noGrp="1"/>
          </p:cNvSpPr>
          <p:nvPr>
            <p:ph type="title"/>
          </p:nvPr>
        </p:nvSpPr>
        <p:spPr/>
        <p:txBody>
          <a:bodyPr/>
          <a:lstStyle/>
          <a:p>
            <a:r>
              <a:rPr lang="en-US" b="1" dirty="0">
                <a:latin typeface="+mn-lt"/>
              </a:rPr>
              <a:t>Affordable Care Act phased in county bonuses starting in 2012</a:t>
            </a:r>
          </a:p>
        </p:txBody>
      </p:sp>
      <p:sp>
        <p:nvSpPr>
          <p:cNvPr id="3" name="Content Placeholder 2">
            <a:extLst>
              <a:ext uri="{FF2B5EF4-FFF2-40B4-BE49-F238E27FC236}">
                <a16:creationId xmlns:a16="http://schemas.microsoft.com/office/drawing/2014/main" id="{A00D35FF-028C-AC98-E540-23E04D08BDE0}"/>
              </a:ext>
            </a:extLst>
          </p:cNvPr>
          <p:cNvSpPr>
            <a:spLocks noGrp="1"/>
          </p:cNvSpPr>
          <p:nvPr>
            <p:ph idx="1"/>
          </p:nvPr>
        </p:nvSpPr>
        <p:spPr/>
        <p:txBody>
          <a:bodyPr/>
          <a:lstStyle/>
          <a:p>
            <a:r>
              <a:rPr lang="en-US" dirty="0"/>
              <a:t>Counties are divided into quartiles based on average TM [traditional Medicare] cost.  Benchmarks in counties with the lowest TM cost (quartile 1) are raised </a:t>
            </a:r>
            <a:r>
              <a:rPr lang="en-US" b="1" dirty="0">
                <a:solidFill>
                  <a:srgbClr val="FF0000"/>
                </a:solidFill>
              </a:rPr>
              <a:t>15% </a:t>
            </a:r>
            <a:r>
              <a:rPr lang="en-US" dirty="0"/>
              <a:t>above national average; counties in quartile 2 are raised </a:t>
            </a:r>
            <a:r>
              <a:rPr lang="en-US" b="1" dirty="0">
                <a:solidFill>
                  <a:srgbClr val="FF0000"/>
                </a:solidFill>
              </a:rPr>
              <a:t>7.5%</a:t>
            </a:r>
            <a:r>
              <a:rPr lang="en-US" dirty="0"/>
              <a:t>; quartile 3 gets </a:t>
            </a:r>
            <a:r>
              <a:rPr lang="en-US" b="1" dirty="0">
                <a:solidFill>
                  <a:srgbClr val="FF0000"/>
                </a:solidFill>
              </a:rPr>
              <a:t>no raise</a:t>
            </a:r>
            <a:r>
              <a:rPr lang="en-US" dirty="0"/>
              <a:t>; quartile 4 is reduced </a:t>
            </a:r>
            <a:r>
              <a:rPr lang="en-US" b="1" dirty="0">
                <a:solidFill>
                  <a:srgbClr val="FF0000"/>
                </a:solidFill>
              </a:rPr>
              <a:t>5%</a:t>
            </a:r>
            <a:r>
              <a:rPr lang="en-US" dirty="0"/>
              <a:t> below national average.</a:t>
            </a:r>
          </a:p>
          <a:p>
            <a:r>
              <a:rPr lang="en-US" b="0" dirty="0">
                <a:solidFill>
                  <a:srgbClr val="333333"/>
                </a:solidFill>
                <a:effectLst/>
              </a:rPr>
              <a:t>“</a:t>
            </a:r>
            <a:r>
              <a:rPr lang="en-US" dirty="0">
                <a:solidFill>
                  <a:srgbClr val="333333"/>
                </a:solidFill>
              </a:rPr>
              <a:t>[A]</a:t>
            </a:r>
            <a:r>
              <a:rPr lang="en-US" b="0" dirty="0">
                <a:solidFill>
                  <a:srgbClr val="333333"/>
                </a:solidFill>
                <a:effectLst/>
              </a:rPr>
              <a:t>bout </a:t>
            </a:r>
            <a:r>
              <a:rPr lang="en-US" b="1" dirty="0">
                <a:solidFill>
                  <a:srgbClr val="0070C0"/>
                </a:solidFill>
                <a:effectLst/>
              </a:rPr>
              <a:t>half of the people enrolled in Medicare Advantage plans </a:t>
            </a:r>
            <a:r>
              <a:rPr lang="en-US" b="0" dirty="0">
                <a:solidFill>
                  <a:srgbClr val="333333"/>
                </a:solidFill>
                <a:effectLst/>
              </a:rPr>
              <a:t>reside in counties in which benchmarks, by design, are constructed to exceed estimated FFS costs by </a:t>
            </a:r>
            <a:r>
              <a:rPr lang="en-US" b="1" dirty="0">
                <a:solidFill>
                  <a:srgbClr val="0070C0"/>
                </a:solidFill>
                <a:effectLst/>
              </a:rPr>
              <a:t>7.5 percent or by 15 percent</a:t>
            </a:r>
            <a:r>
              <a:rPr lang="en-US" b="0" dirty="0">
                <a:solidFill>
                  <a:srgbClr val="333333"/>
                </a:solidFill>
                <a:effectLst/>
              </a:rPr>
              <a:t>.”</a:t>
            </a:r>
          </a:p>
          <a:p>
            <a:pPr marL="0" indent="0">
              <a:buNone/>
            </a:pPr>
            <a:r>
              <a:rPr lang="en-US" sz="1600" dirty="0">
                <a:solidFill>
                  <a:srgbClr val="333333"/>
                </a:solidFill>
                <a:effectLst/>
              </a:rPr>
              <a:t>Congressional Budget Office, </a:t>
            </a:r>
            <a:r>
              <a:rPr lang="en-US" sz="1600" i="1" dirty="0">
                <a:solidFill>
                  <a:srgbClr val="333333"/>
                </a:solidFill>
                <a:effectLst/>
              </a:rPr>
              <a:t>Options for Reducing the Deficit, 2023 to 2032 – Volume 1: Larger Reductions</a:t>
            </a:r>
            <a:r>
              <a:rPr lang="en-US" sz="1600" dirty="0">
                <a:solidFill>
                  <a:srgbClr val="333333"/>
                </a:solidFill>
                <a:effectLst/>
              </a:rPr>
              <a:t>, December 7, 2022</a:t>
            </a:r>
          </a:p>
          <a:p>
            <a:pPr marL="0" indent="0">
              <a:buNone/>
            </a:pPr>
            <a:endParaRPr lang="en-US" dirty="0"/>
          </a:p>
          <a:p>
            <a:endParaRPr lang="en-US" dirty="0"/>
          </a:p>
        </p:txBody>
      </p:sp>
    </p:spTree>
    <p:extLst>
      <p:ext uri="{BB962C8B-B14F-4D97-AF65-F5344CB8AC3E}">
        <p14:creationId xmlns:p14="http://schemas.microsoft.com/office/powerpoint/2010/main" val="299223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1DA35-9951-3299-A887-3BE55E29AD18}"/>
              </a:ext>
            </a:extLst>
          </p:cNvPr>
          <p:cNvSpPr>
            <a:spLocks noGrp="1"/>
          </p:cNvSpPr>
          <p:nvPr>
            <p:ph type="title"/>
          </p:nvPr>
        </p:nvSpPr>
        <p:spPr/>
        <p:txBody>
          <a:bodyPr/>
          <a:lstStyle/>
          <a:p>
            <a:r>
              <a:rPr lang="en-US" b="1" dirty="0">
                <a:latin typeface="+mn-lt"/>
              </a:rPr>
              <a:t>Causes of Medicare Advantage overpayment</a:t>
            </a:r>
          </a:p>
        </p:txBody>
      </p:sp>
      <p:sp>
        <p:nvSpPr>
          <p:cNvPr id="3" name="Content Placeholder 2">
            <a:extLst>
              <a:ext uri="{FF2B5EF4-FFF2-40B4-BE49-F238E27FC236}">
                <a16:creationId xmlns:a16="http://schemas.microsoft.com/office/drawing/2014/main" id="{8371FDCD-9B9D-2941-1361-B4F259B2BA15}"/>
              </a:ext>
            </a:extLst>
          </p:cNvPr>
          <p:cNvSpPr>
            <a:spLocks noGrp="1"/>
          </p:cNvSpPr>
          <p:nvPr>
            <p:ph idx="1"/>
          </p:nvPr>
        </p:nvSpPr>
        <p:spPr/>
        <p:txBody>
          <a:bodyPr>
            <a:normAutofit lnSpcReduction="10000"/>
          </a:bodyPr>
          <a:lstStyle/>
          <a:p>
            <a:pPr marL="0" indent="0">
              <a:lnSpc>
                <a:spcPct val="70000"/>
              </a:lnSpc>
              <a:spcBef>
                <a:spcPts val="600"/>
              </a:spcBef>
              <a:buNone/>
            </a:pPr>
            <a:r>
              <a:rPr lang="en-US" dirty="0"/>
              <a:t/>
            </a:r>
            <a:br>
              <a:rPr lang="en-US" dirty="0"/>
            </a:br>
            <a:r>
              <a:rPr lang="en-US" dirty="0"/>
              <a:t/>
            </a:r>
            <a:br>
              <a:rPr lang="en-US" dirty="0"/>
            </a:br>
            <a:r>
              <a:rPr lang="en-US" dirty="0"/>
              <a:t>      </a:t>
            </a:r>
            <a:r>
              <a:rPr lang="en-US" sz="2400" b="0" i="0" u="sng" dirty="0">
                <a:solidFill>
                  <a:srgbClr val="333333"/>
                </a:solidFill>
                <a:effectLst/>
              </a:rPr>
              <a:t>Factor causing overpayment</a:t>
            </a:r>
            <a:r>
              <a:rPr lang="en-US" sz="2400" b="0" i="0" dirty="0">
                <a:solidFill>
                  <a:srgbClr val="333333"/>
                </a:solidFill>
                <a:effectLst/>
              </a:rPr>
              <a:t>                                </a:t>
            </a:r>
            <a:r>
              <a:rPr lang="en-US" sz="2400" b="0" i="0" u="sng" dirty="0">
                <a:solidFill>
                  <a:srgbClr val="333333"/>
                </a:solidFill>
                <a:effectLst/>
              </a:rPr>
              <a:t>Amount of overpayment </a:t>
            </a:r>
            <a:r>
              <a:rPr lang="en-US" sz="2400" dirty="0"/>
              <a:t/>
            </a:r>
            <a:br>
              <a:rPr lang="en-US" sz="2400" dirty="0"/>
            </a:br>
            <a:r>
              <a:rPr lang="en-US" sz="2400" dirty="0"/>
              <a:t/>
            </a:r>
            <a:br>
              <a:rPr lang="en-US" sz="2400" dirty="0"/>
            </a:br>
            <a:r>
              <a:rPr lang="en-US" sz="2400" b="0" i="0" dirty="0">
                <a:solidFill>
                  <a:srgbClr val="333333"/>
                </a:solidFill>
                <a:effectLst/>
              </a:rPr>
              <a:t>(1) Favorable selection/deselection + bad risk adjustment   15%</a:t>
            </a:r>
            <a:r>
              <a:rPr lang="en-US" sz="2400" dirty="0"/>
              <a:t/>
            </a:r>
            <a:br>
              <a:rPr lang="en-US" sz="2400" dirty="0"/>
            </a:br>
            <a:r>
              <a:rPr lang="en-US" sz="2400" b="0" i="0" dirty="0">
                <a:solidFill>
                  <a:srgbClr val="333333"/>
                </a:solidFill>
                <a:effectLst/>
              </a:rPr>
              <a:t>(2) Upcoding (after taking into account CMS's deflator)          5%</a:t>
            </a:r>
          </a:p>
          <a:p>
            <a:pPr marL="0" indent="0">
              <a:lnSpc>
                <a:spcPct val="70000"/>
              </a:lnSpc>
              <a:spcBef>
                <a:spcPts val="600"/>
              </a:spcBef>
              <a:buNone/>
            </a:pPr>
            <a:r>
              <a:rPr lang="en-US" sz="2400" b="0" i="0" dirty="0">
                <a:solidFill>
                  <a:srgbClr val="333333"/>
                </a:solidFill>
                <a:effectLst/>
              </a:rPr>
              <a:t>(3) “Quality” bonuses (3.5 or more “stars” out of 5)                </a:t>
            </a:r>
            <a:r>
              <a:rPr lang="en-US" sz="2400" dirty="0">
                <a:solidFill>
                  <a:srgbClr val="333333"/>
                </a:solidFill>
              </a:rPr>
              <a:t>3</a:t>
            </a:r>
            <a:r>
              <a:rPr lang="en-US" sz="2400" b="0" i="0" dirty="0">
                <a:solidFill>
                  <a:srgbClr val="333333"/>
                </a:solidFill>
                <a:effectLst/>
              </a:rPr>
              <a:t>%</a:t>
            </a:r>
          </a:p>
          <a:p>
            <a:pPr marL="0" indent="0">
              <a:lnSpc>
                <a:spcPct val="70000"/>
              </a:lnSpc>
              <a:spcBef>
                <a:spcPts val="600"/>
              </a:spcBef>
              <a:buNone/>
            </a:pPr>
            <a:r>
              <a:rPr lang="en-US" sz="2400" dirty="0"/>
              <a:t>(4) County bonuses                                                                         5%</a:t>
            </a:r>
            <a:br>
              <a:rPr lang="en-US" sz="2400" dirty="0"/>
            </a:br>
            <a:r>
              <a:rPr lang="en-US" sz="2400" u="sng" dirty="0">
                <a:solidFill>
                  <a:srgbClr val="333333"/>
                </a:solidFill>
              </a:rPr>
              <a:t>*    </a:t>
            </a:r>
            <a:r>
              <a:rPr lang="en-US" sz="2400" b="0" i="0" u="sng" dirty="0">
                <a:solidFill>
                  <a:srgbClr val="333333"/>
                </a:solidFill>
                <a:effectLst/>
              </a:rPr>
              <a:t>Net effect on overuse (-3%) and underuse (3%)                 0%</a:t>
            </a:r>
          </a:p>
          <a:p>
            <a:pPr marL="0" indent="0">
              <a:lnSpc>
                <a:spcPct val="70000"/>
              </a:lnSpc>
              <a:spcBef>
                <a:spcPts val="600"/>
              </a:spcBef>
              <a:buNone/>
            </a:pPr>
            <a:r>
              <a:rPr lang="en-US" sz="2400" b="1" dirty="0">
                <a:solidFill>
                  <a:srgbClr val="FF0000"/>
                </a:solidFill>
              </a:rPr>
              <a:t>Subtotal                                                                                           28%</a:t>
            </a:r>
          </a:p>
          <a:p>
            <a:pPr marL="0" indent="0">
              <a:spcBef>
                <a:spcPts val="600"/>
              </a:spcBef>
              <a:buNone/>
            </a:pPr>
            <a:r>
              <a:rPr lang="en-US" sz="2400" dirty="0"/>
              <a:t/>
            </a:r>
            <a:br>
              <a:rPr lang="en-US" sz="2400" dirty="0"/>
            </a:br>
            <a:r>
              <a:rPr lang="en-US" sz="2400" b="0" i="0" u="sng" dirty="0">
                <a:solidFill>
                  <a:srgbClr val="333333"/>
                </a:solidFill>
                <a:effectLst/>
              </a:rPr>
              <a:t>(5) Induced utilization                                                                    14%</a:t>
            </a:r>
          </a:p>
          <a:p>
            <a:pPr marL="0" indent="0">
              <a:spcBef>
                <a:spcPts val="600"/>
              </a:spcBef>
              <a:buNone/>
            </a:pPr>
            <a:r>
              <a:rPr lang="en-US" sz="2400" b="1" dirty="0">
                <a:solidFill>
                  <a:srgbClr val="FF0000"/>
                </a:solidFill>
              </a:rPr>
              <a:t>Total overpayment                                                                         42%</a:t>
            </a:r>
            <a:br>
              <a:rPr lang="en-US" sz="2400" b="1" dirty="0">
                <a:solidFill>
                  <a:srgbClr val="FF0000"/>
                </a:solidFill>
              </a:rPr>
            </a:br>
            <a:endParaRPr lang="en-US" sz="2400" b="1" dirty="0">
              <a:solidFill>
                <a:srgbClr val="FF0000"/>
              </a:solidFill>
            </a:endParaRPr>
          </a:p>
        </p:txBody>
      </p:sp>
    </p:spTree>
    <p:extLst>
      <p:ext uri="{BB962C8B-B14F-4D97-AF65-F5344CB8AC3E}">
        <p14:creationId xmlns:p14="http://schemas.microsoft.com/office/powerpoint/2010/main" val="4262205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C375F-79B7-457A-A779-31B1D30EE0D0}"/>
              </a:ext>
            </a:extLst>
          </p:cNvPr>
          <p:cNvSpPr>
            <a:spLocks noGrp="1"/>
          </p:cNvSpPr>
          <p:nvPr>
            <p:ph type="title"/>
          </p:nvPr>
        </p:nvSpPr>
        <p:spPr/>
        <p:txBody>
          <a:bodyPr/>
          <a:lstStyle/>
          <a:p>
            <a:r>
              <a:rPr lang="en-US" b="1" dirty="0">
                <a:latin typeface="+mn-lt"/>
              </a:rPr>
              <a:t>Ten insurance companies control 78% of Medicare Advantage market (July 2020)</a:t>
            </a:r>
          </a:p>
        </p:txBody>
      </p:sp>
      <p:sp>
        <p:nvSpPr>
          <p:cNvPr id="3" name="Content Placeholder 2">
            <a:extLst>
              <a:ext uri="{FF2B5EF4-FFF2-40B4-BE49-F238E27FC236}">
                <a16:creationId xmlns:a16="http://schemas.microsoft.com/office/drawing/2014/main" id="{AE1B336D-5549-4B96-9B4D-9F5009C69D2A}"/>
              </a:ext>
            </a:extLst>
          </p:cNvPr>
          <p:cNvSpPr>
            <a:spLocks noGrp="1"/>
          </p:cNvSpPr>
          <p:nvPr>
            <p:ph idx="1"/>
          </p:nvPr>
        </p:nvSpPr>
        <p:spPr/>
        <p:txBody>
          <a:bodyPr>
            <a:normAutofit/>
          </a:bodyPr>
          <a:lstStyle/>
          <a:p>
            <a:r>
              <a:rPr lang="en-US" dirty="0"/>
              <a:t>UnitedHealth Group</a:t>
            </a:r>
          </a:p>
          <a:p>
            <a:r>
              <a:rPr lang="en-US" dirty="0"/>
              <a:t>Humana</a:t>
            </a:r>
          </a:p>
          <a:p>
            <a:r>
              <a:rPr lang="en-US" dirty="0"/>
              <a:t>CVS Health Corp</a:t>
            </a:r>
          </a:p>
          <a:p>
            <a:r>
              <a:rPr lang="en-US" dirty="0"/>
              <a:t>Anthem</a:t>
            </a:r>
          </a:p>
          <a:p>
            <a:r>
              <a:rPr lang="en-US" dirty="0"/>
              <a:t>Centene</a:t>
            </a:r>
          </a:p>
          <a:p>
            <a:r>
              <a:rPr lang="en-US" dirty="0"/>
              <a:t>Cigna</a:t>
            </a:r>
          </a:p>
          <a:p>
            <a:r>
              <a:rPr lang="en-US" b="1" dirty="0">
                <a:solidFill>
                  <a:srgbClr val="0070C0"/>
                </a:solidFill>
              </a:rPr>
              <a:t>Top ten: 78% of total </a:t>
            </a:r>
          </a:p>
          <a:p>
            <a:pPr marL="0" indent="0">
              <a:buNone/>
            </a:pPr>
            <a:r>
              <a:rPr lang="en-US" sz="1600" dirty="0" err="1"/>
              <a:t>MedPAC</a:t>
            </a:r>
            <a:r>
              <a:rPr lang="en-US" sz="1600" dirty="0"/>
              <a:t>, </a:t>
            </a:r>
            <a:r>
              <a:rPr lang="en-US" sz="1600" i="1" dirty="0"/>
              <a:t>Report to Congress</a:t>
            </a:r>
            <a:r>
              <a:rPr lang="en-US" sz="1600" dirty="0"/>
              <a:t>, March 2021, Table 12-3, p. 366 </a:t>
            </a:r>
            <a:r>
              <a:rPr lang="en-US" sz="1600" dirty="0">
                <a:hlinkClick r:id="rId2"/>
              </a:rPr>
              <a:t>mar21_medpac_report_ch12_sec.pdf</a:t>
            </a:r>
            <a:endParaRPr lang="en-US" sz="1600" dirty="0"/>
          </a:p>
        </p:txBody>
      </p:sp>
    </p:spTree>
    <p:extLst>
      <p:ext uri="{BB962C8B-B14F-4D97-AF65-F5344CB8AC3E}">
        <p14:creationId xmlns:p14="http://schemas.microsoft.com/office/powerpoint/2010/main" val="316438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E5CB9-2269-685E-6399-C91FDB8566C1}"/>
              </a:ext>
            </a:extLst>
          </p:cNvPr>
          <p:cNvSpPr>
            <a:spLocks noGrp="1"/>
          </p:cNvSpPr>
          <p:nvPr>
            <p:ph type="title"/>
          </p:nvPr>
        </p:nvSpPr>
        <p:spPr/>
        <p:txBody>
          <a:bodyPr>
            <a:normAutofit/>
          </a:bodyPr>
          <a:lstStyle/>
          <a:p>
            <a:r>
              <a:rPr lang="en-US" b="1" dirty="0">
                <a:latin typeface="+mn-lt"/>
              </a:rPr>
              <a:t>Medicare Payment Advisory Commission: Insurance companies have never cut costs</a:t>
            </a:r>
          </a:p>
        </p:txBody>
      </p:sp>
      <p:sp>
        <p:nvSpPr>
          <p:cNvPr id="3" name="Content Placeholder 2">
            <a:extLst>
              <a:ext uri="{FF2B5EF4-FFF2-40B4-BE49-F238E27FC236}">
                <a16:creationId xmlns:a16="http://schemas.microsoft.com/office/drawing/2014/main" id="{E9DE9BCA-2A5C-1D70-6488-F220B526638B}"/>
              </a:ext>
            </a:extLst>
          </p:cNvPr>
          <p:cNvSpPr>
            <a:spLocks noGrp="1"/>
          </p:cNvSpPr>
          <p:nvPr>
            <p:ph idx="1"/>
          </p:nvPr>
        </p:nvSpPr>
        <p:spPr/>
        <p:txBody>
          <a:bodyPr/>
          <a:lstStyle/>
          <a:p>
            <a:pPr marL="0" indent="0">
              <a:buNone/>
            </a:pPr>
            <a:r>
              <a:rPr lang="en-US" b="1" dirty="0">
                <a:solidFill>
                  <a:srgbClr val="0070C0"/>
                </a:solidFill>
              </a:rPr>
              <a:t>“[P]</a:t>
            </a:r>
            <a:r>
              <a:rPr lang="en-US" b="1" dirty="0" err="1">
                <a:solidFill>
                  <a:srgbClr val="0070C0"/>
                </a:solidFill>
              </a:rPr>
              <a:t>rivate</a:t>
            </a:r>
            <a:r>
              <a:rPr lang="en-US" b="1" dirty="0">
                <a:solidFill>
                  <a:srgbClr val="0070C0"/>
                </a:solidFill>
              </a:rPr>
              <a:t> plans in the aggregate have never been paid less than FFS [fee-for-service] Medicare</a:t>
            </a:r>
            <a:r>
              <a:rPr lang="en-US" dirty="0"/>
              <a:t>, due to policies that have explicitly elevated payments to MA above the FFS equivalent. As examples, MA benchmarks are set above FFS in many markets in part to encourage more uniform plan participation across the country, and quality payments (which the Commission has found do not meaningfully reflect plan quality…) further inflate MA payments above FFS. Moreover, MA plans’ diagnostic coding practices inflate payments….”</a:t>
            </a:r>
          </a:p>
          <a:p>
            <a:pPr marL="0" indent="0">
              <a:buNone/>
            </a:pPr>
            <a:r>
              <a:rPr lang="en-US" sz="1600" dirty="0" err="1"/>
              <a:t>MedPAC</a:t>
            </a:r>
            <a:r>
              <a:rPr lang="en-US" sz="1600" dirty="0"/>
              <a:t>, Report to Congress, March 2023, p. 323 </a:t>
            </a:r>
            <a:r>
              <a:rPr lang="en-US" sz="1600" dirty="0" err="1">
                <a:hlinkClick r:id="rId2"/>
              </a:rPr>
              <a:t>MedPAC</a:t>
            </a:r>
            <a:r>
              <a:rPr lang="en-US" sz="1600" dirty="0">
                <a:hlinkClick r:id="rId2"/>
              </a:rPr>
              <a:t> March 2023 Report to the Congress: Medicare Payment Policy</a:t>
            </a:r>
            <a:endParaRPr lang="en-US" sz="1600" dirty="0"/>
          </a:p>
        </p:txBody>
      </p:sp>
    </p:spTree>
    <p:extLst>
      <p:ext uri="{BB962C8B-B14F-4D97-AF65-F5344CB8AC3E}">
        <p14:creationId xmlns:p14="http://schemas.microsoft.com/office/powerpoint/2010/main" val="408194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D71D3-884F-4B92-A9AE-1B643E5F6C1F}"/>
              </a:ext>
            </a:extLst>
          </p:cNvPr>
          <p:cNvSpPr>
            <a:spLocks noGrp="1"/>
          </p:cNvSpPr>
          <p:nvPr>
            <p:ph type="title"/>
          </p:nvPr>
        </p:nvSpPr>
        <p:spPr/>
        <p:txBody>
          <a:bodyPr>
            <a:noAutofit/>
          </a:bodyPr>
          <a:lstStyle/>
          <a:p>
            <a:r>
              <a:rPr lang="en-US" sz="4400" b="1" dirty="0">
                <a:solidFill>
                  <a:schemeClr val="tx1"/>
                </a:solidFill>
                <a:latin typeface="Arial" panose="020B0604020202020204" pitchFamily="34" charset="0"/>
                <a:cs typeface="Arial" panose="020B0604020202020204" pitchFamily="34" charset="0"/>
              </a:rPr>
              <a:t>US GAO has told Congress repeatedly privatization raised Medicare’s costs</a:t>
            </a:r>
          </a:p>
        </p:txBody>
      </p:sp>
      <p:sp>
        <p:nvSpPr>
          <p:cNvPr id="3" name="Content Placeholder 2">
            <a:extLst>
              <a:ext uri="{FF2B5EF4-FFF2-40B4-BE49-F238E27FC236}">
                <a16:creationId xmlns:a16="http://schemas.microsoft.com/office/drawing/2014/main" id="{60168922-9C99-4ED2-8CE5-3616E7946799}"/>
              </a:ext>
            </a:extLst>
          </p:cNvPr>
          <p:cNvSpPr>
            <a:spLocks noGrp="1"/>
          </p:cNvSpPr>
          <p:nvPr>
            <p:ph idx="1"/>
          </p:nvPr>
        </p:nvSpPr>
        <p:spPr/>
        <p:txBody>
          <a:bodyPr>
            <a:normAutofit/>
          </a:bodyPr>
          <a:lstStyle/>
          <a:p>
            <a:pPr marL="0" marR="0" indent="0">
              <a:spcBef>
                <a:spcPts val="0"/>
              </a:spcBef>
              <a:spcAft>
                <a:spcPts val="0"/>
              </a:spcAft>
              <a:buNone/>
            </a:pPr>
            <a:r>
              <a:rPr lang="en-US" sz="2800" dirty="0">
                <a:effectLst/>
                <a:latin typeface="Arial" panose="020B0604020202020204" pitchFamily="34" charset="0"/>
                <a:ea typeface="Times New Roman" panose="02020603050405020304" pitchFamily="18" charset="0"/>
                <a:cs typeface="Arial" panose="020B0604020202020204" pitchFamily="34" charset="0"/>
              </a:rPr>
              <a:t>“</a:t>
            </a:r>
            <a:r>
              <a:rPr lang="en-US" sz="3200" dirty="0">
                <a:effectLst/>
                <a:latin typeface="Arial" panose="020B0604020202020204" pitchFamily="34" charset="0"/>
                <a:ea typeface="Times New Roman" panose="02020603050405020304" pitchFamily="18" charset="0"/>
                <a:cs typeface="Arial" panose="020B0604020202020204" pitchFamily="34" charset="0"/>
              </a:rPr>
              <a:t>Our review of studies on risk selection shows that, because most HMOs benefit from </a:t>
            </a:r>
            <a:r>
              <a:rPr lang="en-US"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favorable selection </a:t>
            </a:r>
            <a:r>
              <a:rPr lang="en-US" sz="3200" dirty="0">
                <a:effectLst/>
                <a:latin typeface="Arial" panose="020B0604020202020204" pitchFamily="34" charset="0"/>
                <a:ea typeface="Times New Roman" panose="02020603050405020304" pitchFamily="18" charset="0"/>
                <a:cs typeface="Arial" panose="020B0604020202020204" pitchFamily="34" charset="0"/>
              </a:rPr>
              <a:t>(the healthier individuals typically enroll in HMOs), </a:t>
            </a:r>
            <a:r>
              <a:rPr lang="en-US" sz="32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Medicare has paid HMOs more than it would have paid for the same patients’ care by fee-for-service providers</a:t>
            </a:r>
            <a:r>
              <a:rPr lang="en-US" sz="3200" dirty="0">
                <a:effectLst/>
                <a:latin typeface="Arial" panose="020B0604020202020204" pitchFamily="34" charset="0"/>
                <a:ea typeface="Times New Roman" panose="02020603050405020304" pitchFamily="18" charset="0"/>
                <a:cs typeface="Arial" panose="020B0604020202020204" pitchFamily="34" charset="0"/>
              </a:rPr>
              <a:t>. Estimates of the excess payments range from almost 6 percent to 28 percent.”</a:t>
            </a:r>
          </a:p>
          <a:p>
            <a:pPr marL="0" marR="0" indent="0">
              <a:spcBef>
                <a:spcPts val="0"/>
              </a:spcBef>
              <a:spcAft>
                <a:spcPts val="0"/>
              </a:spcAft>
              <a:buNone/>
            </a:pPr>
            <a:endParaRPr lang="en-US" sz="2800" dirty="0">
              <a:effectLst/>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cs typeface="Arial" panose="020B0604020202020204" pitchFamily="34" charset="0"/>
              </a:rPr>
              <a:t>U.S. General Accounting Office, </a:t>
            </a:r>
            <a:r>
              <a:rPr lang="en-US" sz="1800" b="1" i="1"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Growing Enrollment Adds Urgency to Fixing HMO Payment Problem</a:t>
            </a:r>
            <a:r>
              <a:rPr lang="en-US" sz="1800" dirty="0">
                <a:effectLst/>
                <a:latin typeface="Arial" panose="020B0604020202020204" pitchFamily="34" charset="0"/>
                <a:ea typeface="Times New Roman" panose="02020603050405020304" pitchFamily="18" charset="0"/>
                <a:cs typeface="Arial" panose="020B0604020202020204" pitchFamily="34" charset="0"/>
              </a:rPr>
              <a:t>, November </a:t>
            </a:r>
            <a:r>
              <a:rPr lang="en-US" sz="1800" b="1" dirty="0">
                <a:solidFill>
                  <a:srgbClr val="C00000"/>
                </a:solidFill>
                <a:effectLst/>
                <a:latin typeface="Arial" panose="020B0604020202020204" pitchFamily="34" charset="0"/>
                <a:ea typeface="Times New Roman" panose="02020603050405020304" pitchFamily="18" charset="0"/>
                <a:cs typeface="Arial" panose="020B0604020202020204" pitchFamily="34" charset="0"/>
              </a:rPr>
              <a:t>1995</a:t>
            </a:r>
            <a:r>
              <a:rPr lang="en-US" sz="1800" dirty="0">
                <a:effectLst/>
                <a:latin typeface="Arial" panose="020B0604020202020204" pitchFamily="34" charset="0"/>
                <a:ea typeface="Times New Roman" panose="02020603050405020304" pitchFamily="18" charset="0"/>
                <a:cs typeface="Arial" panose="020B0604020202020204" pitchFamily="34" charset="0"/>
              </a:rPr>
              <a:t>, 9.</a:t>
            </a:r>
          </a:p>
          <a:p>
            <a:endParaRPr lang="en-US" dirty="0"/>
          </a:p>
        </p:txBody>
      </p:sp>
      <p:pic>
        <p:nvPicPr>
          <p:cNvPr id="4" name="Picture 3" descr="cid:C3A96603-AE3B-43FC-A9C1-2C46AED7D80F@local"/>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0509758" y="5943600"/>
            <a:ext cx="1275715" cy="634365"/>
          </a:xfrm>
          <a:prstGeom prst="rect">
            <a:avLst/>
          </a:prstGeom>
          <a:noFill/>
          <a:ln>
            <a:noFill/>
          </a:ln>
        </p:spPr>
      </p:pic>
    </p:spTree>
    <p:extLst>
      <p:ext uri="{BB962C8B-B14F-4D97-AF65-F5344CB8AC3E}">
        <p14:creationId xmlns:p14="http://schemas.microsoft.com/office/powerpoint/2010/main" val="424773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363DD-606C-85D6-80A5-ECCA4FE2D910}"/>
              </a:ext>
            </a:extLst>
          </p:cNvPr>
          <p:cNvSpPr>
            <a:spLocks noGrp="1"/>
          </p:cNvSpPr>
          <p:nvPr>
            <p:ph type="title"/>
          </p:nvPr>
        </p:nvSpPr>
        <p:spPr/>
        <p:txBody>
          <a:bodyPr/>
          <a:lstStyle/>
          <a:p>
            <a:r>
              <a:rPr lang="en-US" b="1" dirty="0">
                <a:latin typeface="+mn-lt"/>
              </a:rPr>
              <a:t>Insurance company overhead costs dwarf Medicare’s and Medicaid’s</a:t>
            </a:r>
          </a:p>
        </p:txBody>
      </p:sp>
      <p:sp>
        <p:nvSpPr>
          <p:cNvPr id="3" name="Content Placeholder 2">
            <a:extLst>
              <a:ext uri="{FF2B5EF4-FFF2-40B4-BE49-F238E27FC236}">
                <a16:creationId xmlns:a16="http://schemas.microsoft.com/office/drawing/2014/main" id="{A6364C3A-03A2-EB48-748E-33CA403CE80D}"/>
              </a:ext>
            </a:extLst>
          </p:cNvPr>
          <p:cNvSpPr>
            <a:spLocks noGrp="1"/>
          </p:cNvSpPr>
          <p:nvPr>
            <p:ph idx="1"/>
          </p:nvPr>
        </p:nvSpPr>
        <p:spPr/>
        <p:txBody>
          <a:bodyPr/>
          <a:lstStyle/>
          <a:p>
            <a:pPr marL="0" indent="0">
              <a:buNone/>
            </a:pPr>
            <a:r>
              <a:rPr lang="en-US" dirty="0"/>
              <a:t>Administrative costs as a percent of expenditures:</a:t>
            </a:r>
          </a:p>
          <a:p>
            <a:pPr lvl="1"/>
            <a:r>
              <a:rPr lang="en-US" dirty="0"/>
              <a:t>Insurance companies, private sector 				20%</a:t>
            </a:r>
          </a:p>
          <a:p>
            <a:pPr lvl="1"/>
            <a:r>
              <a:rPr lang="en-US" dirty="0"/>
              <a:t>Insurance companies in M-care and M-aid  			15%</a:t>
            </a:r>
          </a:p>
          <a:p>
            <a:pPr lvl="1"/>
            <a:r>
              <a:rPr lang="en-US" dirty="0"/>
              <a:t>Medicaid (without insurance companies)  			4-5%</a:t>
            </a:r>
          </a:p>
          <a:p>
            <a:pPr lvl="1"/>
            <a:r>
              <a:rPr lang="en-US" dirty="0"/>
              <a:t>Medicare (traditional program with no insurance companies</a:t>
            </a:r>
            <a:r>
              <a:rPr lang="en-US"/>
              <a:t>)    1%</a:t>
            </a:r>
            <a:endParaRPr lang="en-US" dirty="0"/>
          </a:p>
        </p:txBody>
      </p:sp>
    </p:spTree>
    <p:extLst>
      <p:ext uri="{BB962C8B-B14F-4D97-AF65-F5344CB8AC3E}">
        <p14:creationId xmlns:p14="http://schemas.microsoft.com/office/powerpoint/2010/main" val="2200753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9496-15AD-F25A-00F6-CB380B98ED26}"/>
              </a:ext>
            </a:extLst>
          </p:cNvPr>
          <p:cNvSpPr>
            <a:spLocks noGrp="1"/>
          </p:cNvSpPr>
          <p:nvPr>
            <p:ph type="title"/>
          </p:nvPr>
        </p:nvSpPr>
        <p:spPr/>
        <p:txBody>
          <a:bodyPr/>
          <a:lstStyle/>
          <a:p>
            <a:r>
              <a:rPr lang="en-US" b="1" dirty="0">
                <a:latin typeface="+mn-lt"/>
              </a:rPr>
              <a:t>Medicare is the insurance industry’s golden goose: Gross margins per enrollee, 2021</a:t>
            </a:r>
          </a:p>
        </p:txBody>
      </p:sp>
      <p:sp>
        <p:nvSpPr>
          <p:cNvPr id="3" name="Content Placeholder 2">
            <a:extLst>
              <a:ext uri="{FF2B5EF4-FFF2-40B4-BE49-F238E27FC236}">
                <a16:creationId xmlns:a16="http://schemas.microsoft.com/office/drawing/2014/main" id="{C690A04F-D493-FA7B-0C72-E3D3625606A6}"/>
              </a:ext>
            </a:extLst>
          </p:cNvPr>
          <p:cNvSpPr>
            <a:spLocks noGrp="1"/>
          </p:cNvSpPr>
          <p:nvPr>
            <p:ph idx="1"/>
          </p:nvPr>
        </p:nvSpPr>
        <p:spPr/>
        <p:txBody>
          <a:bodyPr>
            <a:normAutofit/>
          </a:bodyPr>
          <a:lstStyle/>
          <a:p>
            <a:pPr marL="0" indent="0">
              <a:buNone/>
            </a:pPr>
            <a:r>
              <a:rPr lang="en-US" b="1" i="0" dirty="0">
                <a:solidFill>
                  <a:srgbClr val="FF0000"/>
                </a:solidFill>
                <a:effectLst/>
                <a:latin typeface="Arial" panose="020B0604020202020204" pitchFamily="34" charset="0"/>
              </a:rPr>
              <a:t>	Medicare Advantage      $1,730</a:t>
            </a:r>
          </a:p>
          <a:p>
            <a:pPr marL="0" indent="0">
              <a:buNone/>
            </a:pPr>
            <a:r>
              <a:rPr lang="en-US" dirty="0">
                <a:solidFill>
                  <a:srgbClr val="6C6C6C"/>
                </a:solidFill>
                <a:latin typeface="Arial" panose="020B0604020202020204" pitchFamily="34" charset="0"/>
              </a:rPr>
              <a:t>	Medicaid 		                $768	</a:t>
            </a:r>
          </a:p>
          <a:p>
            <a:pPr marL="0" indent="0">
              <a:buNone/>
            </a:pPr>
            <a:r>
              <a:rPr lang="en-US" dirty="0">
                <a:solidFill>
                  <a:srgbClr val="6C6C6C"/>
                </a:solidFill>
                <a:latin typeface="Arial" panose="020B0604020202020204" pitchFamily="34" charset="0"/>
              </a:rPr>
              <a:t>	Private (group market)        $689</a:t>
            </a:r>
          </a:p>
          <a:p>
            <a:pPr marL="0" indent="0">
              <a:buNone/>
            </a:pPr>
            <a:r>
              <a:rPr lang="en-US" dirty="0">
                <a:solidFill>
                  <a:srgbClr val="6C6C6C"/>
                </a:solidFill>
                <a:latin typeface="Arial" panose="020B0604020202020204" pitchFamily="34" charset="0"/>
              </a:rPr>
              <a:t>	Private (individual market)  $745										</a:t>
            </a:r>
            <a:endParaRPr lang="en-US" b="0" i="0" dirty="0">
              <a:solidFill>
                <a:srgbClr val="6C6C6C"/>
              </a:solidFill>
              <a:effectLst/>
              <a:latin typeface="Arial" panose="020B0604020202020204" pitchFamily="34" charset="0"/>
            </a:endParaRPr>
          </a:p>
          <a:p>
            <a:pPr marL="0" indent="0">
              <a:buNone/>
            </a:pPr>
            <a:r>
              <a:rPr lang="en-US" sz="1900" b="0" i="0" dirty="0">
                <a:solidFill>
                  <a:srgbClr val="6C6C6C"/>
                </a:solidFill>
                <a:effectLst/>
              </a:rPr>
              <a:t>“Gross margins per enrollee are the amount by which total premium income exceeds total claims costs, divided by the number of enrollees. Gross margins include administrative costs, tax liability, and profits.” </a:t>
            </a:r>
            <a:r>
              <a:rPr lang="en-US" sz="1400" dirty="0">
                <a:hlinkClick r:id="rId2"/>
              </a:rPr>
              <a:t>Health Insurer Financial Performance in 2021 | KFF</a:t>
            </a:r>
            <a:endParaRPr lang="en-US" sz="1900" dirty="0"/>
          </a:p>
        </p:txBody>
      </p:sp>
    </p:spTree>
    <p:extLst>
      <p:ext uri="{BB962C8B-B14F-4D97-AF65-F5344CB8AC3E}">
        <p14:creationId xmlns:p14="http://schemas.microsoft.com/office/powerpoint/2010/main" val="3414382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1DA35-9951-3299-A887-3BE55E29AD18}"/>
              </a:ext>
            </a:extLst>
          </p:cNvPr>
          <p:cNvSpPr>
            <a:spLocks noGrp="1"/>
          </p:cNvSpPr>
          <p:nvPr>
            <p:ph type="title"/>
          </p:nvPr>
        </p:nvSpPr>
        <p:spPr/>
        <p:txBody>
          <a:bodyPr/>
          <a:lstStyle/>
          <a:p>
            <a:r>
              <a:rPr lang="en-US" b="1" dirty="0">
                <a:latin typeface="+mn-lt"/>
              </a:rPr>
              <a:t>Causes of Medicare Advantage overpayment</a:t>
            </a:r>
          </a:p>
        </p:txBody>
      </p:sp>
      <p:sp>
        <p:nvSpPr>
          <p:cNvPr id="3" name="Content Placeholder 2">
            <a:extLst>
              <a:ext uri="{FF2B5EF4-FFF2-40B4-BE49-F238E27FC236}">
                <a16:creationId xmlns:a16="http://schemas.microsoft.com/office/drawing/2014/main" id="{8371FDCD-9B9D-2941-1361-B4F259B2BA15}"/>
              </a:ext>
            </a:extLst>
          </p:cNvPr>
          <p:cNvSpPr>
            <a:spLocks noGrp="1"/>
          </p:cNvSpPr>
          <p:nvPr>
            <p:ph idx="1"/>
          </p:nvPr>
        </p:nvSpPr>
        <p:spPr/>
        <p:txBody>
          <a:bodyPr>
            <a:normAutofit lnSpcReduction="10000"/>
          </a:bodyPr>
          <a:lstStyle/>
          <a:p>
            <a:pPr marL="0" indent="0">
              <a:lnSpc>
                <a:spcPct val="70000"/>
              </a:lnSpc>
              <a:spcBef>
                <a:spcPts val="600"/>
              </a:spcBef>
              <a:buNone/>
            </a:pPr>
            <a:r>
              <a:rPr lang="en-US" dirty="0"/>
              <a:t/>
            </a:r>
            <a:br>
              <a:rPr lang="en-US" dirty="0"/>
            </a:br>
            <a:r>
              <a:rPr lang="en-US" dirty="0"/>
              <a:t/>
            </a:r>
            <a:br>
              <a:rPr lang="en-US" dirty="0"/>
            </a:br>
            <a:r>
              <a:rPr lang="en-US" dirty="0"/>
              <a:t>      </a:t>
            </a:r>
            <a:r>
              <a:rPr lang="en-US" sz="2400" b="0" i="0" u="sng" dirty="0">
                <a:solidFill>
                  <a:srgbClr val="333333"/>
                </a:solidFill>
                <a:effectLst/>
              </a:rPr>
              <a:t>Factor causing overpayment</a:t>
            </a:r>
            <a:r>
              <a:rPr lang="en-US" sz="2400" b="0" i="0" dirty="0">
                <a:solidFill>
                  <a:srgbClr val="333333"/>
                </a:solidFill>
                <a:effectLst/>
              </a:rPr>
              <a:t>                                </a:t>
            </a:r>
            <a:r>
              <a:rPr lang="en-US" sz="2400" b="0" i="0" u="sng" dirty="0">
                <a:solidFill>
                  <a:srgbClr val="333333"/>
                </a:solidFill>
                <a:effectLst/>
              </a:rPr>
              <a:t>Amount of overpayment </a:t>
            </a:r>
            <a:r>
              <a:rPr lang="en-US" sz="2400" dirty="0"/>
              <a:t/>
            </a:r>
            <a:br>
              <a:rPr lang="en-US" sz="2400" dirty="0"/>
            </a:br>
            <a:r>
              <a:rPr lang="en-US" sz="2400" dirty="0"/>
              <a:t/>
            </a:r>
            <a:br>
              <a:rPr lang="en-US" sz="2400" dirty="0"/>
            </a:br>
            <a:r>
              <a:rPr lang="en-US" sz="2400" b="0" i="0" dirty="0">
                <a:solidFill>
                  <a:srgbClr val="333333"/>
                </a:solidFill>
                <a:effectLst/>
              </a:rPr>
              <a:t>(1) Favorable selection/deselection + bad risk adjustment   15%</a:t>
            </a:r>
            <a:r>
              <a:rPr lang="en-US" sz="2400" dirty="0"/>
              <a:t/>
            </a:r>
            <a:br>
              <a:rPr lang="en-US" sz="2400" dirty="0"/>
            </a:br>
            <a:r>
              <a:rPr lang="en-US" sz="2400" b="0" i="0" dirty="0">
                <a:solidFill>
                  <a:srgbClr val="333333"/>
                </a:solidFill>
                <a:effectLst/>
              </a:rPr>
              <a:t>(2) Upcoding (after taking into account CMS's deflator)          5%</a:t>
            </a:r>
          </a:p>
          <a:p>
            <a:pPr marL="0" indent="0">
              <a:lnSpc>
                <a:spcPct val="70000"/>
              </a:lnSpc>
              <a:spcBef>
                <a:spcPts val="600"/>
              </a:spcBef>
              <a:buNone/>
            </a:pPr>
            <a:r>
              <a:rPr lang="en-US" sz="2400" b="0" i="0" dirty="0">
                <a:solidFill>
                  <a:srgbClr val="333333"/>
                </a:solidFill>
                <a:effectLst/>
              </a:rPr>
              <a:t>(3) “Quality” bonuses (3.5 or more “stars” out of 5)                </a:t>
            </a:r>
            <a:r>
              <a:rPr lang="en-US" sz="2400" dirty="0">
                <a:solidFill>
                  <a:srgbClr val="333333"/>
                </a:solidFill>
              </a:rPr>
              <a:t>3</a:t>
            </a:r>
            <a:r>
              <a:rPr lang="en-US" sz="2400" b="0" i="0" dirty="0">
                <a:solidFill>
                  <a:srgbClr val="333333"/>
                </a:solidFill>
                <a:effectLst/>
              </a:rPr>
              <a:t>%</a:t>
            </a:r>
          </a:p>
          <a:p>
            <a:pPr marL="0" indent="0">
              <a:lnSpc>
                <a:spcPct val="70000"/>
              </a:lnSpc>
              <a:spcBef>
                <a:spcPts val="600"/>
              </a:spcBef>
              <a:buNone/>
            </a:pPr>
            <a:r>
              <a:rPr lang="en-US" sz="2400" dirty="0"/>
              <a:t>(4) County bonuses                                                                         5%</a:t>
            </a:r>
            <a:br>
              <a:rPr lang="en-US" sz="2400" dirty="0"/>
            </a:br>
            <a:r>
              <a:rPr lang="en-US" sz="2400" u="sng" dirty="0">
                <a:solidFill>
                  <a:srgbClr val="333333"/>
                </a:solidFill>
              </a:rPr>
              <a:t>*    </a:t>
            </a:r>
            <a:r>
              <a:rPr lang="en-US" sz="2400" b="0" i="0" u="sng" dirty="0">
                <a:solidFill>
                  <a:srgbClr val="333333"/>
                </a:solidFill>
                <a:effectLst/>
              </a:rPr>
              <a:t>Net effect on overuse (-3%) and underuse (3%)                 0%</a:t>
            </a:r>
          </a:p>
          <a:p>
            <a:pPr marL="0" indent="0">
              <a:lnSpc>
                <a:spcPct val="70000"/>
              </a:lnSpc>
              <a:spcBef>
                <a:spcPts val="600"/>
              </a:spcBef>
              <a:buNone/>
            </a:pPr>
            <a:r>
              <a:rPr lang="en-US" sz="2400" b="1" dirty="0">
                <a:solidFill>
                  <a:srgbClr val="FF0000"/>
                </a:solidFill>
              </a:rPr>
              <a:t>Subtotal                                                                                           28%</a:t>
            </a:r>
          </a:p>
          <a:p>
            <a:pPr marL="0" indent="0">
              <a:spcBef>
                <a:spcPts val="600"/>
              </a:spcBef>
              <a:buNone/>
            </a:pPr>
            <a:r>
              <a:rPr lang="en-US" sz="2400" dirty="0"/>
              <a:t/>
            </a:r>
            <a:br>
              <a:rPr lang="en-US" sz="2400" dirty="0"/>
            </a:br>
            <a:r>
              <a:rPr lang="en-US" sz="2400" b="0" i="0" u="sng" dirty="0">
                <a:solidFill>
                  <a:srgbClr val="333333"/>
                </a:solidFill>
                <a:effectLst/>
              </a:rPr>
              <a:t>(5) Induced utilization                                                                    14%</a:t>
            </a:r>
          </a:p>
          <a:p>
            <a:pPr marL="0" indent="0">
              <a:spcBef>
                <a:spcPts val="600"/>
              </a:spcBef>
              <a:buNone/>
            </a:pPr>
            <a:r>
              <a:rPr lang="en-US" sz="2400" b="1" dirty="0">
                <a:solidFill>
                  <a:srgbClr val="FF0000"/>
                </a:solidFill>
              </a:rPr>
              <a:t>Total overpayment                                                                         42%</a:t>
            </a:r>
            <a:br>
              <a:rPr lang="en-US" sz="2400" b="1" dirty="0">
                <a:solidFill>
                  <a:srgbClr val="FF0000"/>
                </a:solidFill>
              </a:rPr>
            </a:br>
            <a:endParaRPr lang="en-US" sz="2400" b="1" dirty="0">
              <a:solidFill>
                <a:srgbClr val="FF0000"/>
              </a:solidFill>
            </a:endParaRPr>
          </a:p>
        </p:txBody>
      </p:sp>
    </p:spTree>
    <p:extLst>
      <p:ext uri="{BB962C8B-B14F-4D97-AF65-F5344CB8AC3E}">
        <p14:creationId xmlns:p14="http://schemas.microsoft.com/office/powerpoint/2010/main" val="32899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642F1-E7AF-8185-86AA-7FE2993E6A93}"/>
              </a:ext>
            </a:extLst>
          </p:cNvPr>
          <p:cNvSpPr>
            <a:spLocks noGrp="1"/>
          </p:cNvSpPr>
          <p:nvPr>
            <p:ph type="title"/>
          </p:nvPr>
        </p:nvSpPr>
        <p:spPr/>
        <p:txBody>
          <a:bodyPr/>
          <a:lstStyle/>
          <a:p>
            <a:r>
              <a:rPr lang="en-US" b="1" dirty="0">
                <a:latin typeface="+mn-lt"/>
              </a:rPr>
              <a:t>Problem: HMO enrollees cost only 60% of TM average during 1980s and 1990s</a:t>
            </a:r>
          </a:p>
        </p:txBody>
      </p:sp>
      <p:sp>
        <p:nvSpPr>
          <p:cNvPr id="3" name="Content Placeholder 2">
            <a:extLst>
              <a:ext uri="{FF2B5EF4-FFF2-40B4-BE49-F238E27FC236}">
                <a16:creationId xmlns:a16="http://schemas.microsoft.com/office/drawing/2014/main" id="{C15FAFF2-E32D-DD93-490F-72758E4B36FB}"/>
              </a:ext>
            </a:extLst>
          </p:cNvPr>
          <p:cNvSpPr>
            <a:spLocks noGrp="1"/>
          </p:cNvSpPr>
          <p:nvPr>
            <p:ph idx="1"/>
          </p:nvPr>
        </p:nvSpPr>
        <p:spPr/>
        <p:txBody>
          <a:bodyPr/>
          <a:lstStyle/>
          <a:p>
            <a:pPr marL="0" indent="0">
              <a:buNone/>
            </a:pPr>
            <a:r>
              <a:rPr lang="en-US" dirty="0"/>
              <a:t>“Spending by new HMO enrollees was </a:t>
            </a:r>
            <a:r>
              <a:rPr lang="en-US" b="1" dirty="0">
                <a:solidFill>
                  <a:srgbClr val="0070C0"/>
                </a:solidFill>
              </a:rPr>
              <a:t>only 63 percent </a:t>
            </a:r>
            <a:r>
              <a:rPr lang="en-US" dirty="0"/>
              <a:t>of that for beneficiaries in the fee-for-service control group </a:t>
            </a:r>
            <a:r>
              <a:rPr lang="en-US" b="1" dirty="0">
                <a:solidFill>
                  <a:srgbClr val="0070C0"/>
                </a:solidFill>
              </a:rPr>
              <a:t>in the six months before they joined an HMO</a:t>
            </a:r>
            <a:r>
              <a:rPr lang="en-US" dirty="0"/>
              <a:t>…. But this result hides significant differences between those who remained enrolled in the HMO and those who subsequently left. </a:t>
            </a:r>
            <a:r>
              <a:rPr lang="en-US" b="1" dirty="0">
                <a:solidFill>
                  <a:srgbClr val="0070C0"/>
                </a:solidFill>
              </a:rPr>
              <a:t>Beneficiaries who stayed </a:t>
            </a:r>
            <a:r>
              <a:rPr lang="en-US" dirty="0"/>
              <a:t>had the lowest relative pre-enrollment expenditures of all the HMO enrollee groups, with total spending averaging </a:t>
            </a:r>
            <a:r>
              <a:rPr lang="en-US" b="1" dirty="0">
                <a:solidFill>
                  <a:srgbClr val="0070C0"/>
                </a:solidFill>
              </a:rPr>
              <a:t>only about 56 percent </a:t>
            </a:r>
            <a:r>
              <a:rPr lang="en-US" dirty="0"/>
              <a:t>of the fee-for-service level.”</a:t>
            </a:r>
          </a:p>
          <a:p>
            <a:pPr marL="0" indent="0">
              <a:buNone/>
            </a:pPr>
            <a:r>
              <a:rPr lang="en-US" dirty="0"/>
              <a:t>Note: Both favorable selection and deselection at work.</a:t>
            </a:r>
          </a:p>
          <a:p>
            <a:pPr marL="0" indent="0">
              <a:buNone/>
            </a:pPr>
            <a:r>
              <a:rPr lang="en-US" sz="1600" dirty="0"/>
              <a:t>Physician Payment Review Commission, </a:t>
            </a:r>
            <a:r>
              <a:rPr lang="en-US" sz="1600" i="1" dirty="0"/>
              <a:t>Annual Report to Congress</a:t>
            </a:r>
            <a:r>
              <a:rPr lang="en-US" sz="1600" dirty="0"/>
              <a:t>, </a:t>
            </a:r>
            <a:r>
              <a:rPr lang="en-US" sz="1600" dirty="0">
                <a:solidFill>
                  <a:srgbClr val="FF0000"/>
                </a:solidFill>
              </a:rPr>
              <a:t>1996</a:t>
            </a:r>
            <a:r>
              <a:rPr lang="en-US" sz="1600" dirty="0"/>
              <a:t>, p 260. Data examined: July 1989-June 1994.</a:t>
            </a:r>
          </a:p>
          <a:p>
            <a:pPr marL="0" indent="0">
              <a:buNone/>
            </a:pPr>
            <a:endParaRPr lang="en-US" sz="1600" dirty="0"/>
          </a:p>
        </p:txBody>
      </p:sp>
    </p:spTree>
    <p:extLst>
      <p:ext uri="{BB962C8B-B14F-4D97-AF65-F5344CB8AC3E}">
        <p14:creationId xmlns:p14="http://schemas.microsoft.com/office/powerpoint/2010/main" val="426148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9058C-5A6D-199D-9942-CB7068C46AFD}"/>
              </a:ext>
            </a:extLst>
          </p:cNvPr>
          <p:cNvSpPr>
            <a:spLocks noGrp="1"/>
          </p:cNvSpPr>
          <p:nvPr>
            <p:ph type="title"/>
          </p:nvPr>
        </p:nvSpPr>
        <p:spPr/>
        <p:txBody>
          <a:bodyPr>
            <a:normAutofit/>
          </a:bodyPr>
          <a:lstStyle/>
          <a:p>
            <a:r>
              <a:rPr lang="en-US" b="1" dirty="0">
                <a:latin typeface="+mn-lt"/>
              </a:rPr>
              <a:t>Latest evidence indicates MA enrollees cost 87% of cost of insuring TM beneficiaries</a:t>
            </a:r>
          </a:p>
        </p:txBody>
      </p:sp>
      <p:pic>
        <p:nvPicPr>
          <p:cNvPr id="1026" name="Picture 2">
            <a:extLst>
              <a:ext uri="{FF2B5EF4-FFF2-40B4-BE49-F238E27FC236}">
                <a16:creationId xmlns:a16="http://schemas.microsoft.com/office/drawing/2014/main" id="{079C7250-7FB0-1973-B201-59C36CFE95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3792" y="1825625"/>
            <a:ext cx="580441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15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762</TotalTime>
  <Words>1700</Words>
  <Application>Microsoft Office PowerPoint</Application>
  <PresentationFormat>Widescreen</PresentationFormat>
  <Paragraphs>81</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Why are Medicare Advantage plans overpaid?</vt:lpstr>
      <vt:lpstr>Ten insurance companies control 78% of Medicare Advantage market (July 2020)</vt:lpstr>
      <vt:lpstr>Medicare Payment Advisory Commission: Insurance companies have never cut costs</vt:lpstr>
      <vt:lpstr>US GAO has told Congress repeatedly privatization raised Medicare’s costs</vt:lpstr>
      <vt:lpstr>Insurance company overhead costs dwarf Medicare’s and Medicaid’s</vt:lpstr>
      <vt:lpstr>Medicare is the insurance industry’s golden goose: Gross margins per enrollee, 2021</vt:lpstr>
      <vt:lpstr>Causes of Medicare Advantage overpayment</vt:lpstr>
      <vt:lpstr>Problem: HMO enrollees cost only 60% of TM average during 1980s and 1990s</vt:lpstr>
      <vt:lpstr>Latest evidence indicates MA enrollees cost 87% of cost of insuring TM beneficiaries</vt:lpstr>
      <vt:lpstr>CMS’s “demographic” risk adjuster predicted 1% of variation in spending</vt:lpstr>
      <vt:lpstr>Upcoding became a problem in 2007</vt:lpstr>
      <vt:lpstr>US DOJ accuses Kaiser of upcoding</vt:lpstr>
      <vt:lpstr>DOJ accuses Kaiser of upcoding (cont.)</vt:lpstr>
      <vt:lpstr>Upcoding raises overpayments by 5 percent</vt:lpstr>
      <vt:lpstr>Affordable Care Act ordered “quality” bonuses starting in 2012</vt:lpstr>
      <vt:lpstr>Affordable Care Act phased in county bonuses starting in 2012</vt:lpstr>
      <vt:lpstr>Causes of Medicare Advantage overpayment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Medicare Advantage plans overpaid?</dc:title>
  <dc:creator>Georgia Bailey</dc:creator>
  <cp:lastModifiedBy>Andrew F Whitman</cp:lastModifiedBy>
  <cp:revision>3</cp:revision>
  <dcterms:created xsi:type="dcterms:W3CDTF">2023-05-05T23:58:33Z</dcterms:created>
  <dcterms:modified xsi:type="dcterms:W3CDTF">2023-05-08T23:22:06Z</dcterms:modified>
</cp:coreProperties>
</file>