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8"/>
  </p:notesMasterIdLst>
  <p:sldIdLst>
    <p:sldId id="309" r:id="rId2"/>
    <p:sldId id="329" r:id="rId3"/>
    <p:sldId id="310" r:id="rId4"/>
    <p:sldId id="296" r:id="rId5"/>
    <p:sldId id="307" r:id="rId6"/>
    <p:sldId id="327" r:id="rId7"/>
    <p:sldId id="320" r:id="rId8"/>
    <p:sldId id="321" r:id="rId9"/>
    <p:sldId id="322" r:id="rId10"/>
    <p:sldId id="325" r:id="rId11"/>
    <p:sldId id="311" r:id="rId12"/>
    <p:sldId id="316" r:id="rId13"/>
    <p:sldId id="265" r:id="rId14"/>
    <p:sldId id="263" r:id="rId15"/>
    <p:sldId id="285" r:id="rId16"/>
    <p:sldId id="284" r:id="rId17"/>
    <p:sldId id="318" r:id="rId18"/>
    <p:sldId id="319" r:id="rId19"/>
    <p:sldId id="317" r:id="rId20"/>
    <p:sldId id="323" r:id="rId21"/>
    <p:sldId id="324" r:id="rId22"/>
    <p:sldId id="315" r:id="rId23"/>
    <p:sldId id="326" r:id="rId24"/>
    <p:sldId id="328" r:id="rId25"/>
    <p:sldId id="283" r:id="rId26"/>
    <p:sldId id="304" r:id="rId27"/>
    <p:sldId id="258" r:id="rId28"/>
    <p:sldId id="286" r:id="rId29"/>
    <p:sldId id="305" r:id="rId30"/>
    <p:sldId id="269" r:id="rId31"/>
    <p:sldId id="288" r:id="rId32"/>
    <p:sldId id="289" r:id="rId33"/>
    <p:sldId id="290" r:id="rId34"/>
    <p:sldId id="272" r:id="rId35"/>
    <p:sldId id="287" r:id="rId36"/>
    <p:sldId id="2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F Whitman" initials="AFW" lastIdx="3" clrIdx="0">
    <p:extLst>
      <p:ext uri="{19B8F6BF-5375-455C-9EA6-DF929625EA0E}">
        <p15:presenceInfo xmlns:p15="http://schemas.microsoft.com/office/powerpoint/2012/main" userId="Andrew F Whit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95" autoAdjust="0"/>
  </p:normalViewPr>
  <p:slideViewPr>
    <p:cSldViewPr snapToGrid="0">
      <p:cViewPr varScale="1">
        <p:scale>
          <a:sx n="116" d="100"/>
          <a:sy n="116" d="100"/>
        </p:scale>
        <p:origin x="144" y="2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F9A4E-767B-4078-AFDB-93FB822E22E4}" type="datetimeFigureOut">
              <a:rPr lang="en-US" smtClean="0"/>
              <a:t>12/12/2023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C033B-6787-4467-806B-55807AC0C067}" type="slidenum">
              <a:rPr lang="en-US" smtClean="0"/>
              <a:t>‹#›</a:t>
            </a:fld>
            <a:endParaRPr lang="en-US" dirty="0"/>
          </a:p>
        </p:txBody>
      </p:sp>
    </p:spTree>
    <p:extLst>
      <p:ext uri="{BB962C8B-B14F-4D97-AF65-F5344CB8AC3E}">
        <p14:creationId xmlns:p14="http://schemas.microsoft.com/office/powerpoint/2010/main" val="35506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Introductions, Professor Andy (5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Panel Discussion: Elsa Dahlman, President of GIS, Panel Moderator (40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Questions and Discussion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Recognition Announcements (Andy)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Gamma Iota Sigma Overview (Elsa)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Networking and Cookies (until 7:55p min)</a:t>
            </a:r>
          </a:p>
          <a:p>
            <a:endParaRPr lang="en-US" dirty="0"/>
          </a:p>
        </p:txBody>
      </p:sp>
      <p:sp>
        <p:nvSpPr>
          <p:cNvPr id="4" name="Slide Number Placeholder 3"/>
          <p:cNvSpPr>
            <a:spLocks noGrp="1"/>
          </p:cNvSpPr>
          <p:nvPr>
            <p:ph type="sldNum" sz="quarter" idx="5"/>
          </p:nvPr>
        </p:nvSpPr>
        <p:spPr/>
        <p:txBody>
          <a:bodyPr/>
          <a:lstStyle/>
          <a:p>
            <a:fld id="{70FC033B-6787-4467-806B-55807AC0C067}" type="slidenum">
              <a:rPr lang="en-US" smtClean="0"/>
              <a:t>1</a:t>
            </a:fld>
            <a:endParaRPr lang="en-US" dirty="0"/>
          </a:p>
        </p:txBody>
      </p:sp>
    </p:spTree>
    <p:extLst>
      <p:ext uri="{BB962C8B-B14F-4D97-AF65-F5344CB8AC3E}">
        <p14:creationId xmlns:p14="http://schemas.microsoft.com/office/powerpoint/2010/main" val="94334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C033B-6787-4467-806B-55807AC0C067}" type="slidenum">
              <a:rPr lang="en-US" smtClean="0"/>
              <a:t>36</a:t>
            </a:fld>
            <a:endParaRPr lang="en-US" dirty="0"/>
          </a:p>
        </p:txBody>
      </p:sp>
    </p:spTree>
    <p:extLst>
      <p:ext uri="{BB962C8B-B14F-4D97-AF65-F5344CB8AC3E}">
        <p14:creationId xmlns:p14="http://schemas.microsoft.com/office/powerpoint/2010/main" val="192858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EB685-DD89-4E52-AB09-B4CD444CDD48}"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45565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3DF55-D1C2-4473-AFB9-DA88963405DD}"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0489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A09D8-8DB8-46E6-8108-E40D1FF09F03}"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68269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98EF71E-B15D-F14E-AB8D-DD4257B92576}"/>
              </a:ext>
            </a:extLst>
          </p:cNvPr>
          <p:cNvSpPr>
            <a:spLocks noGrp="1"/>
          </p:cNvSpPr>
          <p:nvPr>
            <p:ph idx="1"/>
          </p:nvPr>
        </p:nvSpPr>
        <p:spPr>
          <a:xfrm>
            <a:off x="609600" y="1371600"/>
            <a:ext cx="11039061" cy="5029200"/>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741C17C-01DB-B84C-9F36-24F480984044}"/>
              </a:ext>
            </a:extLst>
          </p:cNvPr>
          <p:cNvSpPr/>
          <p:nvPr userDrawn="1"/>
        </p:nvSpPr>
        <p:spPr>
          <a:xfrm>
            <a:off x="0" y="0"/>
            <a:ext cx="12192000" cy="914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AE78FDD8-E69E-3F4A-A20B-A41F352CD98E}"/>
              </a:ext>
            </a:extLst>
          </p:cNvPr>
          <p:cNvSpPr>
            <a:spLocks noGrp="1"/>
          </p:cNvSpPr>
          <p:nvPr>
            <p:ph type="title"/>
          </p:nvPr>
        </p:nvSpPr>
        <p:spPr>
          <a:xfrm>
            <a:off x="609600" y="2"/>
            <a:ext cx="8195237" cy="914399"/>
          </a:xfrm>
        </p:spPr>
        <p:txBody>
          <a:bodyPr>
            <a:normAutofit/>
          </a:bodyPr>
          <a:lstStyle>
            <a:lvl1pPr>
              <a:defRPr sz="3600">
                <a:solidFill>
                  <a:srgbClr val="FFCC33"/>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4F490FBD-4E39-3B44-9D49-1573B7BFF1D8}"/>
              </a:ext>
            </a:extLst>
          </p:cNvPr>
          <p:cNvPicPr>
            <a:picLocks noChangeAspect="1"/>
          </p:cNvPicPr>
          <p:nvPr userDrawn="1"/>
        </p:nvPicPr>
        <p:blipFill>
          <a:blip r:embed="rId2"/>
          <a:stretch>
            <a:fillRect/>
          </a:stretch>
        </p:blipFill>
        <p:spPr>
          <a:xfrm>
            <a:off x="9414438" y="209550"/>
            <a:ext cx="2150533" cy="495300"/>
          </a:xfrm>
          <a:prstGeom prst="rect">
            <a:avLst/>
          </a:prstGeom>
        </p:spPr>
      </p:pic>
    </p:spTree>
    <p:extLst>
      <p:ext uri="{BB962C8B-B14F-4D97-AF65-F5344CB8AC3E}">
        <p14:creationId xmlns:p14="http://schemas.microsoft.com/office/powerpoint/2010/main" val="27574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02F26-E9EF-4E9B-9AEB-4840CDF3F083}"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5147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0F639-E9D2-427F-B03F-8F3DA72D05B7}"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34278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05FE0-53A2-408A-9ACB-7558F71F6D4A}" type="datetime1">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407039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F5804C-F3B5-482C-8619-776BE330BEDD}" type="datetime1">
              <a:rPr lang="en-US" smtClean="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29702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AF2B8-2E72-480A-A17E-0FCFC8047937}" type="datetime1">
              <a:rPr lang="en-US" smtClean="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25760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77298-A18D-4CD2-8CEE-40C145243B55}" type="datetime1">
              <a:rPr lang="en-US" smtClean="0"/>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3421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1F0D30-C317-48DC-88A8-86D52D2033E1}" type="datetime1">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87425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ABB30-4CE2-4086-B86D-20FA6211A08B}" type="datetime1">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278750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0899-8869-4AD5-9CE0-2EB1278C607D}" type="datetime1">
              <a:rPr lang="en-US" smtClean="0"/>
              <a:t>12/12/2023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7EB59-5149-4B6C-94A6-6D876B82251A}" type="slidenum">
              <a:rPr lang="en-US" smtClean="0"/>
              <a:t>‹#›</a:t>
            </a:fld>
            <a:endParaRPr lang="en-US" dirty="0"/>
          </a:p>
        </p:txBody>
      </p:sp>
    </p:spTree>
    <p:extLst>
      <p:ext uri="{BB962C8B-B14F-4D97-AF65-F5344CB8AC3E}">
        <p14:creationId xmlns:p14="http://schemas.microsoft.com/office/powerpoint/2010/main" val="122744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lifestyletaxes.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rs.gov/retirement-plans/retirement-plan-and-ira-required-minimum-distributions-faq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s.gov/retirement-plans/retirement-plan-and-ira-required-minimum-distributions-faqs" TargetMode="External"/><Relationship Id="rId2" Type="http://schemas.openxmlformats.org/officeDocument/2006/relationships/hyperlink" Target="https://www.fidelity.com/retirement-ira/required-minimum-distribution-faq"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gwadvisors.net/roth/"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fidelity.com/retirement-ira/required-minimum-distribution-faq"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irs.gov/forms-pubs/about-publication-560" TargetMode="External"/><Relationship Id="rId3" Type="http://schemas.openxmlformats.org/officeDocument/2006/relationships/hyperlink" Target="https://www.irs.gov/forms-pubs/about-publication-590-b" TargetMode="External"/><Relationship Id="rId7" Type="http://schemas.openxmlformats.org/officeDocument/2006/relationships/hyperlink" Target="https://www.irs.gov/retirement-plans/required-minimum-distributions-for-ira-beneficiaries" TargetMode="External"/><Relationship Id="rId2" Type="http://schemas.openxmlformats.org/officeDocument/2006/relationships/hyperlink" Target="https://www.irs.gov/retirement-plans/plan-participant-employee/retirement-topics-beneficiary" TargetMode="External"/><Relationship Id="rId1" Type="http://schemas.openxmlformats.org/officeDocument/2006/relationships/slideLayout" Target="../slideLayouts/slideLayout12.xml"/><Relationship Id="rId6" Type="http://schemas.openxmlformats.org/officeDocument/2006/relationships/hyperlink" Target="https://www.irs.gov/retirement-plans/plan-participant-employee/required-minimum-distribution-worksheets" TargetMode="External"/><Relationship Id="rId5" Type="http://schemas.openxmlformats.org/officeDocument/2006/relationships/hyperlink" Target="https://www.irs.gov/retirement-plans/individual-retirement-arrangements-iras" TargetMode="External"/><Relationship Id="rId4" Type="http://schemas.openxmlformats.org/officeDocument/2006/relationships/hyperlink" Target="https://www.irs.gov/retirement-plans/plan-participant-employee/retirement-topics-required-minimum-distributions-rmds" TargetMode="External"/><Relationship Id="rId9" Type="http://schemas.openxmlformats.org/officeDocument/2006/relationships/hyperlink" Target="https://www.irs.gov/retirement-plans/rmd-comparison-chart-iras-vs-defined-contribution-pla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rs.gov/credits-deductions/individuals/earned-income-tax-credit/military-and-clergy-rules-for-the-earned-income-tax-credit#Military" TargetMode="External"/><Relationship Id="rId3" Type="http://schemas.openxmlformats.org/officeDocument/2006/relationships/hyperlink" Target="https://www.irs.gov/credits-deductions/individuals/earned-income-tax-credit/who-qualifies-for-the-earned-income-tax-credit-eitc#without" TargetMode="External"/><Relationship Id="rId7" Type="http://schemas.openxmlformats.org/officeDocument/2006/relationships/hyperlink" Target="https://www.irs.gov/newsroom/five-facts-about-the-foreign-earned-income-exclusion" TargetMode="External"/><Relationship Id="rId2" Type="http://schemas.openxmlformats.org/officeDocument/2006/relationships/hyperlink" Target="https://www.irs.gov/credits-deductions/individuals/earned-income-tax-credit/who-qualifies-for-the-earned-income-tax-credit-eitc" TargetMode="External"/><Relationship Id="rId1" Type="http://schemas.openxmlformats.org/officeDocument/2006/relationships/slideLayout" Target="../slideLayouts/slideLayout12.xml"/><Relationship Id="rId6" Type="http://schemas.openxmlformats.org/officeDocument/2006/relationships/hyperlink" Target="https://www.irs.gov/credits-deductions/individuals/earned-income-tax-credit/who-qualifies-for-the-earned-income-tax-credit-eitc#citizen" TargetMode="External"/><Relationship Id="rId11" Type="http://schemas.openxmlformats.org/officeDocument/2006/relationships/hyperlink" Target="https://www.irs.gov/credits-deductions/individuals/earned-income-tax-credit/use-the-eitc-assistant" TargetMode="External"/><Relationship Id="rId5" Type="http://schemas.openxmlformats.org/officeDocument/2006/relationships/hyperlink" Target="https://www.irs.gov/credits-deductions/individuals/earned-income-tax-credit/who-qualifies-for-the-earned-income-tax-credit-eitc#validssn" TargetMode="External"/><Relationship Id="rId10" Type="http://schemas.openxmlformats.org/officeDocument/2006/relationships/hyperlink" Target="https://www.irs.gov/credits-deductions/individuals/earned-income-tax-credit/disability-and-the-earned-income-tax-credit-eitc" TargetMode="External"/><Relationship Id="rId4" Type="http://schemas.openxmlformats.org/officeDocument/2006/relationships/hyperlink" Target="https://www.irs.gov/credits-deductions/individuals/earned-income-tax-credit/earned-income-and-earned-income-tax-credit-eitc-tables" TargetMode="External"/><Relationship Id="rId9" Type="http://schemas.openxmlformats.org/officeDocument/2006/relationships/hyperlink" Target="https://www.irs.gov/credits-deductions/individuals/earned-income-tax-credit/military-and-clergy-rules-for-the-earned-income-tax-credit#Clergy%20Member%20or%20Minist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credits-deductions/individuals/child-and-dependent-care-credit-information" TargetMode="External"/><Relationship Id="rId2" Type="http://schemas.openxmlformats.org/officeDocument/2006/relationships/hyperlink" Target="https://www.irs.gov/help/ita/does-my-childdependent-qualify-for-the-child-tax-credit-or-the-credit-for-other-dependents" TargetMode="External"/><Relationship Id="rId1" Type="http://schemas.openxmlformats.org/officeDocument/2006/relationships/slideLayout" Target="../slideLayouts/slideLayout12.xml"/><Relationship Id="rId5" Type="http://schemas.openxmlformats.org/officeDocument/2006/relationships/hyperlink" Target="https://www.irs.gov/credits-deductions/energy-efficient-home-improvement-credit" TargetMode="External"/><Relationship Id="rId4" Type="http://schemas.openxmlformats.org/officeDocument/2006/relationships/hyperlink" Target="https://www.irs.gov/credits-deductions/individuals/education-credits-aotc-ll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iplinger.com/retirement/new-rmd-rules"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vingforcollege.com/college-savings-101" TargetMode="External"/><Relationship Id="rId2" Type="http://schemas.openxmlformats.org/officeDocument/2006/relationships/hyperlink" Target="https://www.savingforcollege.com/" TargetMode="External"/><Relationship Id="rId1" Type="http://schemas.openxmlformats.org/officeDocument/2006/relationships/slideLayout" Target="../slideLayouts/slideLayout7.xml"/><Relationship Id="rId5" Type="http://schemas.openxmlformats.org/officeDocument/2006/relationships/hyperlink" Target="https://www.savingforcollege.com/coverdell_esa_providers/" TargetMode="External"/><Relationship Id="rId4" Type="http://schemas.openxmlformats.org/officeDocument/2006/relationships/hyperlink" Target="https://www.savingforcollege.com/coverdell-esa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irs.gov/newsroom/tax-benefits-for-education-information-center#savings%20plans" TargetMode="External"/><Relationship Id="rId3" Type="http://schemas.openxmlformats.org/officeDocument/2006/relationships/hyperlink" Target="https://turbotax.intuit.com/tax-tips/irs-tax-return/what-is-adjusted-gross-income-agi/L2C6rCEit" TargetMode="External"/><Relationship Id="rId7" Type="http://schemas.openxmlformats.org/officeDocument/2006/relationships/hyperlink" Target="https://www.irs.gov/newsroom/tax-benefits-for-education-information-center#deductions" TargetMode="External"/><Relationship Id="rId2" Type="http://schemas.openxmlformats.org/officeDocument/2006/relationships/hyperlink" Target="https://www.irs.gov/newsroom/tax-benefits-for-education-information-center" TargetMode="External"/><Relationship Id="rId1" Type="http://schemas.openxmlformats.org/officeDocument/2006/relationships/slideLayout" Target="../slideLayouts/slideLayout7.xml"/><Relationship Id="rId6" Type="http://schemas.openxmlformats.org/officeDocument/2006/relationships/hyperlink" Target="https://www.irs.gov/credits-deductions/individuals/llc" TargetMode="External"/><Relationship Id="rId5" Type="http://schemas.openxmlformats.org/officeDocument/2006/relationships/hyperlink" Target="https://www.irs.gov/credits-deductions/individuals/aotc" TargetMode="External"/><Relationship Id="rId4" Type="http://schemas.openxmlformats.org/officeDocument/2006/relationships/hyperlink" Target="https://www.irs.gov/newsroom/tax-benefits-for-education-information-center#credi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fidelity.com/learning-center/personal-finance/retirement/answers-to-roth-conversion-question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fidelitycharitable.org/insights.html?_ga=2.237356480.1568814149.1631481977-1485351185.156165370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rwhite@umn.edu" TargetMode="External"/><Relationship Id="rId2" Type="http://schemas.openxmlformats.org/officeDocument/2006/relationships/hyperlink" Target="https://give.umn.edu/waystogive" TargetMode="External"/><Relationship Id="rId1" Type="http://schemas.openxmlformats.org/officeDocument/2006/relationships/slideLayout" Target="../slideLayouts/slideLayout7.xml"/><Relationship Id="rId6" Type="http://schemas.openxmlformats.org/officeDocument/2006/relationships/hyperlink" Target="https://digital.fidelity.com/prgw/digital/wos/Appointments?planSponsorId=700036" TargetMode="External"/><Relationship Id="rId5" Type="http://schemas.openxmlformats.org/officeDocument/2006/relationships/hyperlink" Target="https://www.fidelity.com/viewpoints/retirement/IRA-things-to-know" TargetMode="External"/><Relationship Id="rId4" Type="http://schemas.openxmlformats.org/officeDocument/2006/relationships/hyperlink" Target="mailto:giving@umn.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AFBC36-C4AD-2446-B3FD-7F0668FC5D04}"/>
              </a:ext>
            </a:extLst>
          </p:cNvPr>
          <p:cNvSpPr>
            <a:spLocks noGrp="1"/>
          </p:cNvSpPr>
          <p:nvPr>
            <p:ph type="title"/>
          </p:nvPr>
        </p:nvSpPr>
        <p:spPr>
          <a:xfrm>
            <a:off x="0" y="-677332"/>
            <a:ext cx="12192000" cy="1591734"/>
          </a:xfrm>
        </p:spPr>
        <p:txBody>
          <a:bodyPr>
            <a:normAutofit fontScale="90000"/>
          </a:bodyPr>
          <a:lstStyle/>
          <a:p>
            <a:r>
              <a:rPr lang="en-US" dirty="0"/>
              <a:t>                                 </a:t>
            </a:r>
            <a:br>
              <a:rPr lang="en-US" dirty="0"/>
            </a:br>
            <a:r>
              <a:rPr lang="en-US" dirty="0"/>
              <a:t/>
            </a:r>
            <a:br>
              <a:rPr lang="en-US" dirty="0"/>
            </a:br>
            <a:r>
              <a:rPr lang="en-US" dirty="0" smtClean="0"/>
              <a:t> UNIVERSITY </a:t>
            </a:r>
            <a:r>
              <a:rPr lang="en-US" dirty="0"/>
              <a:t>OF MINNESOTA RETIREES ASSOCIATION</a:t>
            </a:r>
            <a:br>
              <a:rPr lang="en-US" dirty="0"/>
            </a:br>
            <a:r>
              <a:rPr lang="en-US" dirty="0" smtClean="0"/>
              <a:t>                           Engaging </a:t>
            </a:r>
            <a:r>
              <a:rPr lang="en-US" dirty="0"/>
              <a:t>the Future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4401"/>
            <a:ext cx="12192000" cy="2456749"/>
          </a:xfrm>
          <a:prstGeom prst="rect">
            <a:avLst/>
          </a:prstGeom>
        </p:spPr>
      </p:pic>
      <p:sp>
        <p:nvSpPr>
          <p:cNvPr id="9" name="Rectangle 8"/>
          <p:cNvSpPr/>
          <p:nvPr/>
        </p:nvSpPr>
        <p:spPr>
          <a:xfrm>
            <a:off x="609600" y="1188181"/>
            <a:ext cx="13754105" cy="646331"/>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               Tax </a:t>
            </a:r>
            <a:r>
              <a:rPr lang="en-US" sz="3600" dirty="0">
                <a:latin typeface="Arial" panose="020B0604020202020204" pitchFamily="34" charset="0"/>
                <a:cs typeface="Arial" panose="020B0604020202020204" pitchFamily="34" charset="0"/>
              </a:rPr>
              <a:t>update 2023 and </a:t>
            </a:r>
            <a:r>
              <a:rPr lang="en-US" sz="3600" dirty="0" smtClean="0">
                <a:latin typeface="Arial" panose="020B0604020202020204" pitchFamily="34" charset="0"/>
                <a:cs typeface="Arial" panose="020B0604020202020204" pitchFamily="34" charset="0"/>
              </a:rPr>
              <a:t>2024</a:t>
            </a:r>
            <a:endParaRPr lang="en-US" sz="3600" dirty="0">
              <a:latin typeface="Arial" panose="020B0604020202020204" pitchFamily="34" charset="0"/>
              <a:cs typeface="Arial" panose="020B0604020202020204" pitchFamily="34" charset="0"/>
            </a:endParaRPr>
          </a:p>
        </p:txBody>
      </p:sp>
      <p:sp>
        <p:nvSpPr>
          <p:cNvPr id="12" name="Rectangle 11"/>
          <p:cNvSpPr/>
          <p:nvPr/>
        </p:nvSpPr>
        <p:spPr>
          <a:xfrm>
            <a:off x="0" y="4461150"/>
            <a:ext cx="11785599" cy="1815882"/>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                                                       12/13/2023</a:t>
            </a:r>
          </a:p>
          <a:p>
            <a:r>
              <a:rPr lang="en-US" sz="2400" dirty="0" smtClean="0">
                <a:latin typeface="Arial" panose="020B0604020202020204" pitchFamily="34" charset="0"/>
                <a:cs typeface="Arial" panose="020B0604020202020204" pitchFamily="34" charset="0"/>
              </a:rPr>
              <a:t>            Andy </a:t>
            </a:r>
            <a:r>
              <a:rPr lang="en-US" sz="2400" dirty="0">
                <a:latin typeface="Arial" panose="020B0604020202020204" pitchFamily="34" charset="0"/>
                <a:cs typeface="Arial" panose="020B0604020202020204" pitchFamily="34" charset="0"/>
              </a:rPr>
              <a:t>Whitman, FLG facilitator, </a:t>
            </a:r>
            <a:r>
              <a:rPr lang="en-US" sz="2400" dirty="0" smtClean="0">
                <a:latin typeface="Arial" panose="020B0604020202020204" pitchFamily="34" charset="0"/>
                <a:cs typeface="Arial" panose="020B0604020202020204" pitchFamily="34" charset="0"/>
              </a:rPr>
              <a:t>awhitman@umn.edu </a:t>
            </a:r>
            <a:r>
              <a:rPr lang="en-US" sz="2400" dirty="0">
                <a:latin typeface="Arial" panose="020B0604020202020204" pitchFamily="34" charset="0"/>
                <a:cs typeface="Arial" panose="020B0604020202020204" pitchFamily="34" charset="0"/>
              </a:rPr>
              <a:t>&amp; </a:t>
            </a:r>
            <a:r>
              <a:rPr lang="en-US" sz="2400" dirty="0" smtClean="0">
                <a:latin typeface="Arial" panose="020B0604020202020204" pitchFamily="34" charset="0"/>
                <a:cs typeface="Arial" panose="020B0604020202020204" pitchFamily="34" charset="0"/>
              </a:rPr>
              <a:t>612-747-6015</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General Information; not individual advise. Any errors an opinions are mine.</a:t>
            </a:r>
          </a:p>
          <a:p>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78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10</a:t>
            </a:fld>
            <a:endParaRPr lang="en-US" dirty="0"/>
          </a:p>
        </p:txBody>
      </p:sp>
      <p:sp>
        <p:nvSpPr>
          <p:cNvPr id="3" name="Rectangle 2"/>
          <p:cNvSpPr/>
          <p:nvPr/>
        </p:nvSpPr>
        <p:spPr>
          <a:xfrm>
            <a:off x="230659" y="394692"/>
            <a:ext cx="11961341" cy="6604629"/>
          </a:xfrm>
          <a:prstGeom prst="rect">
            <a:avLst/>
          </a:prstGeom>
        </p:spPr>
        <p:txBody>
          <a:bodyPr wrap="square">
            <a:spAutoFit/>
          </a:bodyPr>
          <a:lstStyle/>
          <a:p>
            <a:pPr>
              <a:lnSpc>
                <a:spcPct val="107000"/>
              </a:lnSpc>
              <a:spcAft>
                <a:spcPts val="800"/>
              </a:spcAft>
            </a:pPr>
            <a:r>
              <a:rPr lang="en-US" b="1" dirty="0" smtClean="0">
                <a:solidFill>
                  <a:srgbClr val="2C3E50"/>
                </a:solidFill>
              </a:rPr>
              <a:t>Some </a:t>
            </a:r>
            <a:r>
              <a:rPr lang="en-US" b="1" dirty="0">
                <a:solidFill>
                  <a:srgbClr val="2C3E50"/>
                </a:solidFill>
              </a:rPr>
              <a:t>tips that </a:t>
            </a:r>
            <a:r>
              <a:rPr lang="en-US" b="1" dirty="0" smtClean="0">
                <a:solidFill>
                  <a:srgbClr val="2C3E50"/>
                </a:solidFill>
              </a:rPr>
              <a:t>may </a:t>
            </a:r>
            <a:r>
              <a:rPr lang="en-US" b="1" dirty="0">
                <a:solidFill>
                  <a:srgbClr val="2C3E50"/>
                </a:solidFill>
              </a:rPr>
              <a:t>trigger you to conduct a full tax planning session to ensure your tax bill next year is not higher than it needs to be</a:t>
            </a:r>
            <a:r>
              <a:rPr lang="en-US" b="1" dirty="0" smtClean="0">
                <a:solidFill>
                  <a:srgbClr val="2C3E50"/>
                </a:solidFill>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(From </a:t>
            </a:r>
            <a:r>
              <a:rPr lang="en-US" dirty="0">
                <a:latin typeface="Calibri" panose="020F0502020204030204" pitchFamily="34" charset="0"/>
                <a:ea typeface="Calibri" panose="020F0502020204030204" pitchFamily="34" charset="0"/>
                <a:cs typeface="Times New Roman" panose="02020603050405020304" pitchFamily="18" charset="0"/>
              </a:rPr>
              <a:t>LifeStyle Tax &amp; Accounting Services: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WWW.lifestyletaxes.com</a:t>
            </a:r>
            <a:r>
              <a:rPr lang="en-US" dirty="0">
                <a:latin typeface="Calibri" panose="020F0502020204030204" pitchFamily="34" charset="0"/>
                <a:ea typeface="Calibri" panose="020F0502020204030204" pitchFamily="34" charset="0"/>
                <a:cs typeface="Times New Roman" panose="02020603050405020304" pitchFamily="18" charset="0"/>
              </a:rPr>
              <a:t>; 612-257-2748, </a:t>
            </a:r>
            <a:r>
              <a:rPr lang="en-US" dirty="0" smtClean="0">
                <a:latin typeface="Calibri" panose="020F0502020204030204" pitchFamily="34" charset="0"/>
                <a:ea typeface="Calibri" panose="020F0502020204030204" pitchFamily="34" charset="0"/>
                <a:cs typeface="Times New Roman" panose="02020603050405020304" pitchFamily="18" charset="0"/>
              </a:rPr>
              <a:t>published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11/24/2023)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smtClean="0"/>
              <a:t>1</a:t>
            </a:r>
            <a:r>
              <a:rPr lang="en-US" b="1" dirty="0"/>
              <a:t>. You owed tax last year.</a:t>
            </a:r>
            <a:r>
              <a:rPr lang="en-US" dirty="0"/>
              <a:t> If you have not adjusted your withholdings, you could be in for a big tax bill. Time to take a look and plan accordingly.</a:t>
            </a:r>
          </a:p>
          <a:p>
            <a:r>
              <a:rPr lang="en-US" b="1" dirty="0"/>
              <a:t>2. Your household income changes dramatically.</a:t>
            </a:r>
            <a:r>
              <a:rPr lang="en-US" dirty="0"/>
              <a:t> Whether higher OR lower, a change in income will impact your taxes, especially if it impacts availability of deductions or credits.</a:t>
            </a:r>
          </a:p>
          <a:p>
            <a:r>
              <a:rPr lang="en-US" b="1" dirty="0"/>
              <a:t>3. You are getting married or divorced.</a:t>
            </a:r>
            <a:r>
              <a:rPr lang="en-US" dirty="0"/>
              <a:t> Married filing joint brings benefits and tax surprises. So does the impact of being single once again.</a:t>
            </a:r>
          </a:p>
          <a:p>
            <a:r>
              <a:rPr lang="en-US" b="1" dirty="0"/>
              <a:t>4. You have kids attending college next year. </a:t>
            </a:r>
            <a:r>
              <a:rPr lang="en-US" dirty="0"/>
              <a:t>There are a number of tax programs that can help.</a:t>
            </a:r>
          </a:p>
          <a:p>
            <a:r>
              <a:rPr lang="en-US" b="1" dirty="0"/>
              <a:t>5. You have a small business. </a:t>
            </a:r>
            <a:r>
              <a:rPr lang="en-US" dirty="0"/>
              <a:t>There are depreciation benefits plus the qualified business income deduction to consider. Plus you will need to understand the flow through impact your business profits will have on your personal tax return.</a:t>
            </a:r>
          </a:p>
          <a:p>
            <a:r>
              <a:rPr lang="en-US" b="1" dirty="0"/>
              <a:t>6. You plan on selling investments.</a:t>
            </a:r>
            <a:r>
              <a:rPr lang="en-US" dirty="0"/>
              <a:t> Capital Gains tax rates can now range from 0% to 37% (depending on long or short term gains and your income level).</a:t>
            </a:r>
          </a:p>
          <a:p>
            <a:r>
              <a:rPr lang="en-US" b="1" dirty="0"/>
              <a:t>7. There are changes in your employer provided benefits. </a:t>
            </a:r>
            <a:r>
              <a:rPr lang="en-US" dirty="0"/>
              <a:t>These changes could impact your taxable income this year.</a:t>
            </a:r>
          </a:p>
          <a:p>
            <a:r>
              <a:rPr lang="en-US" b="1" dirty="0"/>
              <a:t>8. You buy, sell or go through home foreclosure. </a:t>
            </a:r>
            <a:r>
              <a:rPr lang="en-US" dirty="0"/>
              <a:t>There are tax benefits AND tax surprises when you buy or sell a home. A </a:t>
            </a:r>
            <a:r>
              <a:rPr lang="en-US" dirty="0" smtClean="0"/>
              <a:t>planning </a:t>
            </a:r>
            <a:r>
              <a:rPr lang="en-US" dirty="0"/>
              <a:t>approach can make all the difference.</a:t>
            </a:r>
          </a:p>
          <a:p>
            <a:r>
              <a:rPr lang="en-US" b="1" dirty="0"/>
              <a:t>9. You have major medical expenses. </a:t>
            </a:r>
            <a:r>
              <a:rPr lang="en-US" dirty="0"/>
              <a:t>The threshold for itemizing medical deductions is 7.5%. This means to itemize these expenses, they must exceed 7.5% of your income. But with proper planning, there are other ways to pay these expenses with pre-tax money!</a:t>
            </a:r>
          </a:p>
          <a:p>
            <a:r>
              <a:rPr lang="en-US" b="1" dirty="0"/>
              <a:t>10. You recently lost or changed jobs.</a:t>
            </a:r>
            <a:r>
              <a:rPr lang="en-US" dirty="0"/>
              <a:t> Federal unemployment benefits are taxable and need to be accounted for in your tax plan.</a:t>
            </a:r>
          </a:p>
          <a:p>
            <a:r>
              <a:rPr lang="en-US" b="1" dirty="0"/>
              <a:t>11. Your estate has not been reviewed in the past 12 months. </a:t>
            </a:r>
            <a:r>
              <a:rPr lang="en-US" dirty="0"/>
              <a:t>New gift tax and estate tax laws make 2013 a key year for an estate tax review</a:t>
            </a:r>
            <a:endParaRPr lang="en-US" dirty="0">
              <a:effectLst/>
            </a:endParaRPr>
          </a:p>
        </p:txBody>
      </p:sp>
    </p:spTree>
    <p:extLst>
      <p:ext uri="{BB962C8B-B14F-4D97-AF65-F5344CB8AC3E}">
        <p14:creationId xmlns:p14="http://schemas.microsoft.com/office/powerpoint/2010/main" val="101122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854" y="1013254"/>
            <a:ext cx="12019005" cy="5844746"/>
          </a:xfrm>
        </p:spPr>
        <p:txBody>
          <a:bodyPr>
            <a:normAutofit fontScale="40000" lnSpcReduction="20000"/>
          </a:bodyPr>
          <a:lstStyle/>
          <a:p>
            <a:endParaRPr lang="en-US" dirty="0"/>
          </a:p>
          <a:p>
            <a:r>
              <a:rPr lang="en-US" sz="3800" b="1" dirty="0" smtClean="0">
                <a:latin typeface="Arial" panose="020B0604020202020204" pitchFamily="34" charset="0"/>
                <a:cs typeface="Arial" panose="020B0604020202020204" pitchFamily="34" charset="0"/>
              </a:rPr>
              <a:t>Consider Key Takeaways: Talk </a:t>
            </a:r>
            <a:r>
              <a:rPr lang="en-US" sz="3800" b="1" dirty="0">
                <a:latin typeface="Arial" panose="020B0604020202020204" pitchFamily="34" charset="0"/>
                <a:cs typeface="Arial" panose="020B0604020202020204" pitchFamily="34" charset="0"/>
              </a:rPr>
              <a:t>to a </a:t>
            </a:r>
            <a:r>
              <a:rPr lang="en-US" sz="3800" b="1" dirty="0" smtClean="0">
                <a:latin typeface="Arial" panose="020B0604020202020204" pitchFamily="34" charset="0"/>
                <a:cs typeface="Arial" panose="020B0604020202020204" pitchFamily="34" charset="0"/>
              </a:rPr>
              <a:t>trusted tax </a:t>
            </a:r>
            <a:r>
              <a:rPr lang="en-US" sz="3800" b="1" dirty="0">
                <a:latin typeface="Arial" panose="020B0604020202020204" pitchFamily="34" charset="0"/>
                <a:cs typeface="Arial" panose="020B0604020202020204" pitchFamily="34" charset="0"/>
              </a:rPr>
              <a:t>advisor </a:t>
            </a:r>
            <a:r>
              <a:rPr lang="en-US" sz="3800" b="1" dirty="0" smtClean="0">
                <a:latin typeface="Arial" panose="020B0604020202020204" pitchFamily="34" charset="0"/>
                <a:cs typeface="Arial" panose="020B0604020202020204" pitchFamily="34" charset="0"/>
              </a:rPr>
              <a:t>to see </a:t>
            </a:r>
            <a:r>
              <a:rPr lang="en-US" sz="3800" b="1" dirty="0">
                <a:latin typeface="Arial" panose="020B0604020202020204" pitchFamily="34" charset="0"/>
                <a:cs typeface="Arial" panose="020B0604020202020204" pitchFamily="34" charset="0"/>
              </a:rPr>
              <a:t>if any of these moves </a:t>
            </a:r>
            <a:r>
              <a:rPr lang="en-US" sz="3800" b="1" dirty="0" smtClean="0">
                <a:latin typeface="Arial" panose="020B0604020202020204" pitchFamily="34" charset="0"/>
                <a:cs typeface="Arial" panose="020B0604020202020204" pitchFamily="34" charset="0"/>
              </a:rPr>
              <a:t>might benefit you. </a:t>
            </a:r>
            <a:endParaRPr lang="en-US" sz="3800" b="1" dirty="0">
              <a:latin typeface="Arial" panose="020B0604020202020204" pitchFamily="34" charset="0"/>
              <a:cs typeface="Arial" panose="020B0604020202020204" pitchFamily="34" charset="0"/>
            </a:endParaRPr>
          </a:p>
          <a:p>
            <a:pPr marL="0" indent="0">
              <a:buNone/>
            </a:pPr>
            <a:r>
              <a:rPr lang="en-US" sz="4200" dirty="0" smtClean="0"/>
              <a:t>      </a:t>
            </a:r>
            <a:r>
              <a:rPr lang="en-US" sz="4200" b="1" dirty="0" smtClean="0"/>
              <a:t>Year-end </a:t>
            </a:r>
            <a:r>
              <a:rPr lang="en-US" sz="4200" b="1" dirty="0"/>
              <a:t>is your last chance to get </a:t>
            </a:r>
            <a:r>
              <a:rPr lang="en-US" sz="4200" b="1" dirty="0" smtClean="0"/>
              <a:t>financial </a:t>
            </a:r>
            <a:r>
              <a:rPr lang="en-US" sz="4200" b="1" dirty="0"/>
              <a:t>tasks completed so they can be included in tax year 2023.</a:t>
            </a:r>
          </a:p>
          <a:p>
            <a:r>
              <a:rPr lang="en-US" sz="3600" dirty="0" smtClean="0"/>
              <a:t>Some </a:t>
            </a:r>
            <a:r>
              <a:rPr lang="en-US" sz="3600" dirty="0"/>
              <a:t>planning tasks have a hard stop at the end of December </a:t>
            </a:r>
            <a:r>
              <a:rPr lang="en-US" sz="3600" dirty="0" smtClean="0"/>
              <a:t>to </a:t>
            </a:r>
            <a:r>
              <a:rPr lang="en-US" sz="3600" dirty="0"/>
              <a:t>be included with 2023 taxes. They include spending Flexible Spending Account (FSA) funds, completing a Roth conversion, contributing to a 401(k), contributing to charity, taking an RMD if you are of a certain age, and harvesting tax losses</a:t>
            </a:r>
            <a:r>
              <a:rPr lang="en-US" sz="3600" dirty="0" smtClean="0"/>
              <a:t>. Some tax moves can be </a:t>
            </a:r>
            <a:r>
              <a:rPr lang="en-US" sz="3600" dirty="0" smtClean="0"/>
              <a:t>made </a:t>
            </a:r>
            <a:r>
              <a:rPr lang="en-US" sz="3600" dirty="0" smtClean="0"/>
              <a:t>up to April 15 </a:t>
            </a:r>
            <a:r>
              <a:rPr lang="en-US" sz="3600" dirty="0" smtClean="0"/>
              <a:t>2024, </a:t>
            </a:r>
            <a:r>
              <a:rPr lang="en-US" sz="3600" dirty="0" smtClean="0"/>
              <a:t>like contributions to </a:t>
            </a:r>
            <a:r>
              <a:rPr lang="en-US" sz="3600" dirty="0" smtClean="0"/>
              <a:t>Roths </a:t>
            </a:r>
            <a:r>
              <a:rPr lang="en-US" sz="3600" dirty="0" smtClean="0"/>
              <a:t>and </a:t>
            </a:r>
            <a:r>
              <a:rPr lang="en-US" sz="3600" dirty="0" smtClean="0"/>
              <a:t>to Small Business Retirement </a:t>
            </a:r>
            <a:r>
              <a:rPr lang="en-US" sz="3600" dirty="0" smtClean="0"/>
              <a:t>Accounts.</a:t>
            </a:r>
            <a:endParaRPr lang="en-US" sz="3600" dirty="0"/>
          </a:p>
          <a:p>
            <a:r>
              <a:rPr lang="en-US" sz="3600" dirty="0"/>
              <a:t>1. </a:t>
            </a:r>
            <a:r>
              <a:rPr lang="en-US" sz="3600" b="1" dirty="0" smtClean="0"/>
              <a:t>Must make </a:t>
            </a:r>
            <a:r>
              <a:rPr lang="en-US" sz="3600" b="1" dirty="0"/>
              <a:t>RMDs </a:t>
            </a:r>
            <a:r>
              <a:rPr lang="en-US" sz="3600" dirty="0"/>
              <a:t>if you are 73 or </a:t>
            </a:r>
            <a:r>
              <a:rPr lang="en-US" sz="3600" dirty="0" smtClean="0"/>
              <a:t>older. </a:t>
            </a:r>
            <a:r>
              <a:rPr lang="en-US" sz="3600" dirty="0" smtClean="0"/>
              <a:t>If you were 72 after Dec.  31, 2022.</a:t>
            </a:r>
            <a:endParaRPr lang="en-US" sz="3600" dirty="0" smtClean="0"/>
          </a:p>
          <a:p>
            <a:r>
              <a:rPr lang="en-US" sz="3600" dirty="0" smtClean="0"/>
              <a:t>2</a:t>
            </a:r>
            <a:r>
              <a:rPr lang="en-US" sz="3600" dirty="0"/>
              <a:t>. </a:t>
            </a:r>
            <a:r>
              <a:rPr lang="en-US" sz="3600" b="1" dirty="0"/>
              <a:t>Charitable Distributions </a:t>
            </a:r>
            <a:r>
              <a:rPr lang="en-US" sz="3600" dirty="0"/>
              <a:t>can lower your tax bill this year. When taking the Standard </a:t>
            </a:r>
            <a:r>
              <a:rPr lang="en-US" sz="3600" dirty="0" smtClean="0"/>
              <a:t>Deduction. </a:t>
            </a:r>
            <a:r>
              <a:rPr lang="en-US" sz="3600" b="1" dirty="0"/>
              <a:t>Qualified Charitable distributions </a:t>
            </a:r>
            <a:r>
              <a:rPr lang="en-US" sz="3600" b="1" dirty="0" smtClean="0"/>
              <a:t> can </a:t>
            </a:r>
            <a:r>
              <a:rPr lang="en-US" sz="3600" b="1" dirty="0"/>
              <a:t>satisfy RMDs</a:t>
            </a:r>
            <a:r>
              <a:rPr lang="en-US" sz="3600" b="1" dirty="0" smtClean="0"/>
              <a:t>. You can give more than your RMD; it will deduce RMD for 2024.</a:t>
            </a:r>
            <a:r>
              <a:rPr lang="en-US" sz="3600" dirty="0" smtClean="0"/>
              <a:t> </a:t>
            </a:r>
            <a:endParaRPr lang="en-US" sz="3600" dirty="0"/>
          </a:p>
          <a:p>
            <a:r>
              <a:rPr lang="en-US" sz="3600" dirty="0"/>
              <a:t>3. Are you considering a </a:t>
            </a:r>
            <a:r>
              <a:rPr lang="en-US" sz="3600" b="1" dirty="0"/>
              <a:t>Roth conversion</a:t>
            </a:r>
            <a:r>
              <a:rPr lang="en-US" sz="3600" dirty="0"/>
              <a:t>? Roth conversions can be done in kind, in other words you can often transfer assets from a traditional IRA to a Roth IRA without selling. You do still owe tax on the conversion. </a:t>
            </a:r>
            <a:r>
              <a:rPr lang="en-US" sz="3600" dirty="0" smtClean="0"/>
              <a:t>As an Employee, </a:t>
            </a:r>
            <a:r>
              <a:rPr lang="en-US" sz="3600" dirty="0" smtClean="0"/>
              <a:t>make </a:t>
            </a:r>
            <a:r>
              <a:rPr lang="en-US" sz="3600" dirty="0"/>
              <a:t>sure you've contributed to tax-advantaged </a:t>
            </a:r>
            <a:r>
              <a:rPr lang="en-US" sz="3600" dirty="0" smtClean="0"/>
              <a:t>accounts, at least up to any Match. </a:t>
            </a:r>
            <a:r>
              <a:rPr lang="en-US" sz="3600" dirty="0" smtClean="0"/>
              <a:t>Contribute </a:t>
            </a:r>
            <a:r>
              <a:rPr lang="en-US" sz="3600" dirty="0" smtClean="0"/>
              <a:t>to Roth Accounts when you tax bracket is </a:t>
            </a:r>
            <a:r>
              <a:rPr lang="en-US" sz="3600" dirty="0" smtClean="0"/>
              <a:t>lower than when retired.</a:t>
            </a:r>
          </a:p>
          <a:p>
            <a:r>
              <a:rPr lang="en-US" sz="3600" dirty="0" smtClean="0"/>
              <a:t>If you knew your stock would increase, do the conversion early in the year, and vice-versa. I want to hire you if you know!</a:t>
            </a:r>
            <a:endParaRPr lang="en-US" sz="3600" dirty="0" smtClean="0"/>
          </a:p>
          <a:p>
            <a:r>
              <a:rPr lang="en-US" sz="3600" dirty="0"/>
              <a:t>4. </a:t>
            </a:r>
            <a:r>
              <a:rPr lang="en-US" sz="3600" dirty="0" smtClean="0"/>
              <a:t>If </a:t>
            </a:r>
            <a:r>
              <a:rPr lang="en-US" sz="3600" dirty="0"/>
              <a:t>you itemize your taxes, you can </a:t>
            </a:r>
            <a:r>
              <a:rPr lang="en-US" sz="3600" b="1" dirty="0"/>
              <a:t>deduct charitable donations </a:t>
            </a:r>
            <a:r>
              <a:rPr lang="en-US" sz="3600" dirty="0"/>
              <a:t>to qualified organizations from your taxes. In general, you can deduct up to 60% of your adjusted gross income (AGI) for cash donations, per IRS rules. For donations of appreciated securities, you may be able to deduct 30% of your AGI</a:t>
            </a:r>
            <a:r>
              <a:rPr lang="en-US" sz="3600" dirty="0" smtClean="0"/>
              <a:t>. Itemizers may </a:t>
            </a:r>
            <a:r>
              <a:rPr lang="en-US" sz="3600" dirty="0"/>
              <a:t>benefit from with a strategy called bunching. The catch is that this strategy requires having the financial capacity to pack more than a year's worth of your donations into a single year</a:t>
            </a:r>
            <a:r>
              <a:rPr lang="en-US" sz="3600" dirty="0" smtClean="0"/>
              <a:t>.</a:t>
            </a:r>
          </a:p>
          <a:p>
            <a:r>
              <a:rPr lang="en-US" sz="3600" dirty="0"/>
              <a:t>5. Money </a:t>
            </a:r>
            <a:r>
              <a:rPr lang="en-US" sz="3600" dirty="0" smtClean="0"/>
              <a:t>left </a:t>
            </a:r>
            <a:r>
              <a:rPr lang="en-US" sz="3600" dirty="0"/>
              <a:t>in your </a:t>
            </a:r>
            <a:r>
              <a:rPr lang="en-US" sz="3600" b="1" dirty="0"/>
              <a:t>FSA may be lost </a:t>
            </a:r>
            <a:r>
              <a:rPr lang="en-US" sz="3600" dirty="0"/>
              <a:t>if not used by year-end or date delayed by an employer.</a:t>
            </a:r>
          </a:p>
          <a:p>
            <a:r>
              <a:rPr lang="en-US" sz="3600" dirty="0" smtClean="0"/>
              <a:t>6</a:t>
            </a:r>
            <a:r>
              <a:rPr lang="en-US" sz="3600" dirty="0"/>
              <a:t>.</a:t>
            </a:r>
            <a:r>
              <a:rPr lang="en-US" sz="3600" b="1" dirty="0"/>
              <a:t> </a:t>
            </a:r>
            <a:r>
              <a:rPr lang="en-US" sz="3600" b="1" dirty="0" smtClean="0"/>
              <a:t>Investment </a:t>
            </a:r>
            <a:r>
              <a:rPr lang="en-US" sz="3600" b="1" dirty="0"/>
              <a:t>losses</a:t>
            </a:r>
            <a:r>
              <a:rPr lang="en-US" sz="3600" dirty="0"/>
              <a:t>. </a:t>
            </a:r>
            <a:r>
              <a:rPr lang="en-US" sz="3600" dirty="0" smtClean="0"/>
              <a:t>Losses </a:t>
            </a:r>
            <a:r>
              <a:rPr lang="en-US" sz="3600" dirty="0"/>
              <a:t>can offset up to $3,000 of ordinary income </a:t>
            </a:r>
            <a:r>
              <a:rPr lang="en-US" sz="3600" dirty="0" smtClean="0"/>
              <a:t>annually </a:t>
            </a:r>
            <a:r>
              <a:rPr lang="en-US" sz="3600" dirty="0" smtClean="0"/>
              <a:t>and </a:t>
            </a:r>
            <a:r>
              <a:rPr lang="en-US" sz="3600" dirty="0" smtClean="0"/>
              <a:t>can be carried over to a higher tax bracket </a:t>
            </a:r>
            <a:r>
              <a:rPr lang="en-US" sz="3600" dirty="0" smtClean="0"/>
              <a:t>year if yo</a:t>
            </a:r>
            <a:r>
              <a:rPr lang="en-US" sz="3600" dirty="0" smtClean="0"/>
              <a:t>u only know.</a:t>
            </a:r>
            <a:endParaRPr lang="en-US" sz="3600" dirty="0" smtClean="0"/>
          </a:p>
          <a:p>
            <a:r>
              <a:rPr lang="en-US" sz="3600" dirty="0"/>
              <a:t>7. </a:t>
            </a:r>
            <a:r>
              <a:rPr lang="en-US" sz="3600" dirty="0" smtClean="0"/>
              <a:t> </a:t>
            </a:r>
            <a:r>
              <a:rPr lang="en-US" sz="3600" b="1" dirty="0"/>
              <a:t>Roth retirement accounts available through your employer’s 401(k) or 403(b) </a:t>
            </a:r>
            <a:r>
              <a:rPr lang="en-US" sz="3600" dirty="0"/>
              <a:t>plans aren’t subject to </a:t>
            </a:r>
            <a:r>
              <a:rPr lang="en-US" sz="3600" dirty="0" smtClean="0"/>
              <a:t>individual account limits</a:t>
            </a:r>
            <a:r>
              <a:rPr lang="en-US" sz="3600" dirty="0"/>
              <a:t>, </a:t>
            </a:r>
            <a:r>
              <a:rPr lang="en-US" sz="3600" dirty="0" smtClean="0"/>
              <a:t> and </a:t>
            </a:r>
            <a:r>
              <a:rPr lang="en-US" sz="3600" dirty="0"/>
              <a:t>you can generally contribute more to them than to an individual Roth IRA. Getting a handle on expenses for individual IRAs is easier. Between fee-based brokerage accounts, low-cost or no-load mutual funds, and other possibilities, you have a wide variety from which to choose.</a:t>
            </a:r>
          </a:p>
        </p:txBody>
      </p:sp>
      <p:sp>
        <p:nvSpPr>
          <p:cNvPr id="3" name="Title 2"/>
          <p:cNvSpPr>
            <a:spLocks noGrp="1"/>
          </p:cNvSpPr>
          <p:nvPr>
            <p:ph type="title"/>
          </p:nvPr>
        </p:nvSpPr>
        <p:spPr/>
        <p:txBody>
          <a:bodyPr>
            <a:normAutofit/>
          </a:bodyPr>
          <a:lstStyle/>
          <a:p>
            <a:r>
              <a:rPr lang="en-US" sz="1600" dirty="0"/>
              <a:t>6 year-end money deadlines not to </a:t>
            </a:r>
            <a:r>
              <a:rPr lang="en-US" sz="1600" dirty="0" smtClean="0"/>
              <a:t>miss</a:t>
            </a:r>
            <a:r>
              <a:rPr lang="en-US" sz="1400" dirty="0" smtClean="0"/>
              <a:t>. FIDELITY </a:t>
            </a:r>
            <a:r>
              <a:rPr lang="en-US" sz="1400" dirty="0"/>
              <a:t>VIEWPOINTS®. WEEKLY EDITION: November 16, </a:t>
            </a:r>
            <a:r>
              <a:rPr lang="en-US" sz="1400" dirty="0" smtClean="0"/>
              <a:t>2023</a:t>
            </a:r>
            <a:br>
              <a:rPr lang="en-US" sz="1400" dirty="0" smtClean="0"/>
            </a:br>
            <a:r>
              <a:rPr lang="en-US" sz="1400" dirty="0" smtClean="0"/>
              <a:t>( Includes truncated excerpts from  Fidelity) </a:t>
            </a:r>
            <a:endParaRPr lang="en-US" sz="1400" dirty="0"/>
          </a:p>
        </p:txBody>
      </p:sp>
    </p:spTree>
    <p:extLst>
      <p:ext uri="{BB962C8B-B14F-4D97-AF65-F5344CB8AC3E}">
        <p14:creationId xmlns:p14="http://schemas.microsoft.com/office/powerpoint/2010/main" val="47901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u="sng" dirty="0">
                <a:hlinkClick r:id="rId2"/>
              </a:rPr>
              <a:t>https://www.irs.gov/retirement-plans/retirement-plan-and-ira-required-minimum-distributions-faqs</a:t>
            </a:r>
            <a:endParaRPr lang="en-US" dirty="0"/>
          </a:p>
          <a:p>
            <a:r>
              <a:rPr lang="en-US" b="1" dirty="0"/>
              <a:t>Required minimum distributions (RMDs) are the minimum amounts you must withdraw from your retirement accounts each year. You generally must start taking withdrawals from your traditional IRA, SEP IRA, SIMPLE IRA, and retirement plan accounts when you reach age 72 (73 if you reach age 72 after Dec. 31, 2022). Beginning in 2023, the SECURE 2.0 Act raised the age that you must begin taking RMDs to age </a:t>
            </a:r>
            <a:r>
              <a:rPr lang="en-US" b="1" dirty="0"/>
              <a:t>73. If you turn 73 this year, you must begin withdrawing from your retirement accounts by April 1, 2023.</a:t>
            </a:r>
            <a:endParaRPr lang="en-US" dirty="0"/>
          </a:p>
          <a:p>
            <a:r>
              <a:rPr lang="en-US" dirty="0" smtClean="0"/>
              <a:t>You </a:t>
            </a:r>
            <a:r>
              <a:rPr lang="en-US" dirty="0"/>
              <a:t>can withdraw more than the minimum required amount.</a:t>
            </a:r>
          </a:p>
          <a:p>
            <a:r>
              <a:rPr lang="en-US" dirty="0" smtClean="0"/>
              <a:t>Your Non-Charitable withdrawals </a:t>
            </a:r>
            <a:r>
              <a:rPr lang="en-US" dirty="0"/>
              <a:t>are included in taxable income except for any part that was already taxed (your basis) or that can be received tax-free (such as qualified distributions from designated Roth </a:t>
            </a:r>
            <a:r>
              <a:rPr lang="en-US" dirty="0" smtClean="0"/>
              <a:t>accounts or a QCD</a:t>
            </a:r>
            <a:r>
              <a:rPr lang="en-US" dirty="0"/>
              <a:t>). Qualified charitable donations made directly from your IRA to a qualified charity, up to a maximum of $100,000, will also be excluded from taxable income, provided you are over the age of 70½ .</a:t>
            </a:r>
            <a:endParaRPr lang="en-US" dirty="0"/>
          </a:p>
          <a:p>
            <a:endParaRPr lang="en-US" dirty="0"/>
          </a:p>
        </p:txBody>
      </p:sp>
      <p:sp>
        <p:nvSpPr>
          <p:cNvPr id="3" name="Title 2"/>
          <p:cNvSpPr>
            <a:spLocks noGrp="1"/>
          </p:cNvSpPr>
          <p:nvPr>
            <p:ph type="title"/>
          </p:nvPr>
        </p:nvSpPr>
        <p:spPr/>
        <p:txBody>
          <a:bodyPr/>
          <a:lstStyle/>
          <a:p>
            <a:r>
              <a:rPr lang="en-US" dirty="0"/>
              <a:t>Required </a:t>
            </a:r>
            <a:r>
              <a:rPr lang="en-US" dirty="0" smtClean="0"/>
              <a:t>Minimum Distributions </a:t>
            </a:r>
            <a:r>
              <a:rPr lang="en-US" dirty="0"/>
              <a:t>(RMDs) </a:t>
            </a:r>
          </a:p>
        </p:txBody>
      </p:sp>
    </p:spTree>
    <p:extLst>
      <p:ext uri="{BB962C8B-B14F-4D97-AF65-F5344CB8AC3E}">
        <p14:creationId xmlns:p14="http://schemas.microsoft.com/office/powerpoint/2010/main" val="330262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0086"/>
            <a:ext cx="12547600" cy="6250814"/>
          </a:xfrm>
          <a:prstGeom prst="rect">
            <a:avLst/>
          </a:prstGeom>
        </p:spPr>
        <p:txBody>
          <a:bodyPr wrap="square">
            <a:spAutoFit/>
          </a:bodyPr>
          <a:lstStyle/>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sz="3600" dirty="0" smtClean="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US" sz="3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RMD </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questions </a:t>
            </a:r>
            <a:r>
              <a:rPr lang="en-US" sz="3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Before Year-end</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a:t>
            </a:r>
            <a:r>
              <a:rPr lang="en-US" sz="20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a:t>
            </a:r>
            <a:r>
              <a:rPr lang="en-US" sz="2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2"/>
              </a:rPr>
              <a:t>www.fidelity.com/retirement-ira/required-minimum-distribution-faq</a:t>
            </a:r>
            <a:r>
              <a:rPr lang="en-US" sz="2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US" sz="2000" b="1" u="sng" dirty="0">
                <a:solidFill>
                  <a:srgbClr val="0563C1"/>
                </a:solidFill>
                <a:latin typeface="Arial" panose="020B0604020202020204" pitchFamily="34" charset="0"/>
                <a:ea typeface="Calibri" panose="020F0502020204030204" pitchFamily="34" charset="0"/>
                <a:cs typeface="Arial" panose="020B0604020202020204" pitchFamily="34" charset="0"/>
              </a:rPr>
              <a:t>(Questions</a:t>
            </a:r>
            <a:r>
              <a:rPr lang="en-US" sz="2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rPr>
              <a:t>? 800-343-0860 7:00a – 11:00p week days.</a:t>
            </a:r>
          </a:p>
          <a:p>
            <a:pPr>
              <a:lnSpc>
                <a:spcPct val="107000"/>
              </a:lnSpc>
            </a:pPr>
            <a:r>
              <a:rPr lang="en-US" sz="2000" dirty="0">
                <a:latin typeface="Arial" panose="020B0604020202020204" pitchFamily="34" charset="0"/>
                <a:ea typeface="Calibri" panose="020F0502020204030204" pitchFamily="34" charset="0"/>
                <a:cs typeface="Arial" panose="020B0604020202020204" pitchFamily="34" charset="0"/>
                <a:hlinkClick r:id="rId3"/>
              </a:rPr>
              <a:t>https://</a:t>
            </a:r>
            <a:r>
              <a:rPr lang="en-US" sz="2000" dirty="0" smtClean="0">
                <a:latin typeface="Arial" panose="020B0604020202020204" pitchFamily="34" charset="0"/>
                <a:ea typeface="Calibri" panose="020F0502020204030204" pitchFamily="34" charset="0"/>
                <a:cs typeface="Arial" panose="020B0604020202020204" pitchFamily="34" charset="0"/>
                <a:hlinkClick r:id="rId3"/>
              </a:rPr>
              <a:t>www.irs.gov/retirement-plans/retirement-plan-and-ira-required-minimum-distributions-faqs</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smtClean="0">
                <a:latin typeface="Arial" panose="020B0604020202020204" pitchFamily="34" charset="0"/>
                <a:ea typeface="Calibri" panose="020F0502020204030204" pitchFamily="34" charset="0"/>
                <a:cs typeface="Arial" panose="020B0604020202020204" pitchFamily="34" charset="0"/>
              </a:rPr>
              <a:t>Generally </a:t>
            </a:r>
            <a:r>
              <a:rPr lang="en-US" sz="3200" dirty="0">
                <a:latin typeface="Arial" panose="020B0604020202020204" pitchFamily="34" charset="0"/>
                <a:ea typeface="Calibri" panose="020F0502020204030204" pitchFamily="34" charset="0"/>
                <a:cs typeface="Arial" panose="020B0604020202020204" pitchFamily="34" charset="0"/>
              </a:rPr>
              <a:t>must start taking withdrawals from your traditional IRA, SEP IRA, SIMPLE IRA, &amp; retirement plan accounts when you reach age 72 (73 if you reach age 72 in 2023.</a:t>
            </a:r>
          </a:p>
          <a:p>
            <a:pPr>
              <a:lnSpc>
                <a:spcPct val="107000"/>
              </a:lnSpc>
            </a:pPr>
            <a:r>
              <a:rPr lang="en-US" sz="3200" dirty="0" smtClean="0">
                <a:latin typeface="Arial" panose="020B0604020202020204" pitchFamily="34" charset="0"/>
                <a:ea typeface="Calibri" panose="020F0502020204030204" pitchFamily="34" charset="0"/>
                <a:cs typeface="Arial" panose="020B0604020202020204" pitchFamily="34" charset="0"/>
              </a:rPr>
              <a:t>SECURE </a:t>
            </a:r>
            <a:r>
              <a:rPr lang="en-US" sz="3200" dirty="0">
                <a:latin typeface="Arial" panose="020B0604020202020204" pitchFamily="34" charset="0"/>
                <a:ea typeface="Calibri" panose="020F0502020204030204" pitchFamily="34" charset="0"/>
                <a:cs typeface="Arial" panose="020B0604020202020204" pitchFamily="34" charset="0"/>
              </a:rPr>
              <a:t>2.0 Act of 2022 </a:t>
            </a:r>
            <a:r>
              <a:rPr lang="en-US" sz="3200" dirty="0" smtClean="0">
                <a:latin typeface="Arial" panose="020B0604020202020204" pitchFamily="34" charset="0"/>
                <a:ea typeface="Calibri" panose="020F0502020204030204" pitchFamily="34" charset="0"/>
                <a:cs typeface="Arial" panose="020B0604020202020204" pitchFamily="34" charset="0"/>
              </a:rPr>
              <a:t>once </a:t>
            </a:r>
            <a:r>
              <a:rPr lang="en-US" sz="3200" dirty="0">
                <a:latin typeface="Arial" panose="020B0604020202020204" pitchFamily="34" charset="0"/>
                <a:ea typeface="Calibri" panose="020F0502020204030204" pitchFamily="34" charset="0"/>
                <a:cs typeface="Arial" panose="020B0604020202020204" pitchFamily="34" charset="0"/>
              </a:rPr>
              <a:t>again </a:t>
            </a:r>
            <a:r>
              <a:rPr lang="en-US" sz="3200" dirty="0" smtClean="0">
                <a:latin typeface="Arial" panose="020B0604020202020204" pitchFamily="34" charset="0"/>
                <a:ea typeface="Calibri" panose="020F0502020204030204" pitchFamily="34" charset="0"/>
                <a:cs typeface="Arial" panose="020B0604020202020204" pitchFamily="34" charset="0"/>
              </a:rPr>
              <a:t>delays </a:t>
            </a:r>
            <a:r>
              <a:rPr lang="en-US" sz="3200" dirty="0">
                <a:latin typeface="Arial" panose="020B0604020202020204" pitchFamily="34" charset="0"/>
                <a:ea typeface="Calibri" panose="020F0502020204030204" pitchFamily="34" charset="0"/>
                <a:cs typeface="Arial" panose="020B0604020202020204" pitchFamily="34" charset="0"/>
              </a:rPr>
              <a:t>the RMD </a:t>
            </a:r>
            <a:r>
              <a:rPr lang="en-US" sz="3200" dirty="0" smtClean="0">
                <a:latin typeface="Arial" panose="020B0604020202020204" pitchFamily="34" charset="0"/>
                <a:ea typeface="Calibri" panose="020F0502020204030204" pitchFamily="34" charset="0"/>
                <a:cs typeface="Arial" panose="020B0604020202020204" pitchFamily="34" charset="0"/>
              </a:rPr>
              <a:t>age from </a:t>
            </a:r>
          </a:p>
          <a:p>
            <a:pPr>
              <a:lnSpc>
                <a:spcPct val="107000"/>
              </a:lnSpc>
            </a:pPr>
            <a:r>
              <a:rPr lang="en-US" sz="3200" dirty="0" smtClean="0">
                <a:latin typeface="Arial" panose="020B0604020202020204" pitchFamily="34" charset="0"/>
                <a:ea typeface="Calibri" panose="020F0502020204030204" pitchFamily="34" charset="0"/>
                <a:cs typeface="Arial" panose="020B0604020202020204" pitchFamily="34" charset="0"/>
              </a:rPr>
              <a:t>72 </a:t>
            </a:r>
            <a:r>
              <a:rPr lang="en-US" sz="3200" dirty="0">
                <a:latin typeface="Arial" panose="020B0604020202020204" pitchFamily="34" charset="0"/>
                <a:ea typeface="Calibri" panose="020F0502020204030204" pitchFamily="34" charset="0"/>
                <a:cs typeface="Arial" panose="020B0604020202020204" pitchFamily="34" charset="0"/>
              </a:rPr>
              <a:t>to </a:t>
            </a:r>
            <a:r>
              <a:rPr lang="en-US" sz="3200" dirty="0" smtClean="0">
                <a:latin typeface="Arial" panose="020B0604020202020204" pitchFamily="34" charset="0"/>
                <a:ea typeface="Calibri" panose="020F0502020204030204" pitchFamily="34" charset="0"/>
                <a:cs typeface="Arial" panose="020B0604020202020204" pitchFamily="34" charset="0"/>
              </a:rPr>
              <a:t>73 starting </a:t>
            </a:r>
            <a:r>
              <a:rPr lang="en-US" sz="3200" dirty="0">
                <a:latin typeface="Arial" panose="020B0604020202020204" pitchFamily="34" charset="0"/>
                <a:ea typeface="Calibri" panose="020F0502020204030204" pitchFamily="34" charset="0"/>
                <a:cs typeface="Arial" panose="020B0604020202020204" pitchFamily="34" charset="0"/>
              </a:rPr>
              <a:t>in 2023</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ea typeface="Calibri" panose="020F0502020204030204" pitchFamily="34" charset="0"/>
                <a:cs typeface="Arial" panose="020B0604020202020204" pitchFamily="34" charset="0"/>
              </a:rPr>
              <a:t>When must </a:t>
            </a:r>
            <a:r>
              <a:rPr lang="en-US" sz="3200" dirty="0" smtClean="0">
                <a:latin typeface="Arial" panose="020B0604020202020204" pitchFamily="34" charset="0"/>
                <a:ea typeface="Calibri" panose="020F0502020204030204" pitchFamily="34" charset="0"/>
                <a:cs typeface="Arial" panose="020B0604020202020204" pitchFamily="34" charset="0"/>
              </a:rPr>
              <a:t>RMD be made by Dec. 31, 2023 of by April 1, 2024? </a:t>
            </a:r>
          </a:p>
          <a:p>
            <a:pPr>
              <a:lnSpc>
                <a:spcPct val="107000"/>
              </a:lnSpc>
            </a:pPr>
            <a:r>
              <a:rPr lang="en-US" sz="3200" dirty="0" smtClean="0">
                <a:latin typeface="Arial" panose="020B0604020202020204" pitchFamily="34" charset="0"/>
                <a:ea typeface="Calibri" panose="020F0502020204030204" pitchFamily="34" charset="0"/>
                <a:cs typeface="Arial" panose="020B0604020202020204" pitchFamily="34" charset="0"/>
              </a:rPr>
              <a:t>And in </a:t>
            </a:r>
            <a:r>
              <a:rPr lang="en-US" sz="3200" dirty="0">
                <a:latin typeface="Arial" panose="020B0604020202020204" pitchFamily="34" charset="0"/>
                <a:ea typeface="Calibri" panose="020F0502020204030204" pitchFamily="34" charset="0"/>
                <a:cs typeface="Arial" panose="020B0604020202020204" pitchFamily="34" charset="0"/>
              </a:rPr>
              <a:t>2033, the RMD age will increase to age 75</a:t>
            </a:r>
            <a:r>
              <a:rPr lang="en-US" sz="3200" dirty="0" smtClean="0">
                <a:latin typeface="Arial" panose="020B0604020202020204" pitchFamily="34" charset="0"/>
                <a:ea typeface="Calibri" panose="020F0502020204030204" pitchFamily="34" charset="0"/>
                <a:cs typeface="Arial" panose="020B0604020202020204" pitchFamily="34" charset="0"/>
              </a:rPr>
              <a:t>.</a:t>
            </a:r>
          </a:p>
          <a:p>
            <a:pPr>
              <a:lnSpc>
                <a:spcPct val="107000"/>
              </a:lnSpc>
            </a:pP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600" dirty="0" smtClean="0">
                <a:effectLst/>
                <a:latin typeface="Arial" panose="020B0604020202020204" pitchFamily="34" charset="0"/>
                <a:ea typeface="Calibri" panose="020F0502020204030204" pitchFamily="34" charset="0"/>
                <a:cs typeface="Arial" panose="020B0604020202020204" pitchFamily="34" charset="0"/>
              </a:rPr>
              <a:t>Active </a:t>
            </a:r>
            <a:r>
              <a:rPr lang="en-US" sz="3600" dirty="0" smtClean="0">
                <a:effectLst/>
                <a:latin typeface="Arial" panose="020B0604020202020204" pitchFamily="34" charset="0"/>
                <a:ea typeface="Calibri" panose="020F0502020204030204" pitchFamily="34" charset="0"/>
                <a:cs typeface="Arial" panose="020B0604020202020204" pitchFamily="34" charset="0"/>
              </a:rPr>
              <a:t>employees are not required to do </a:t>
            </a:r>
            <a:r>
              <a:rPr lang="en-US" sz="3600" dirty="0" smtClean="0">
                <a:effectLst/>
                <a:latin typeface="Arial" panose="020B0604020202020204" pitchFamily="34" charset="0"/>
                <a:ea typeface="Calibri" panose="020F0502020204030204" pitchFamily="34" charset="0"/>
                <a:cs typeface="Arial" panose="020B0604020202020204" pitchFamily="34" charset="0"/>
              </a:rPr>
              <a:t>RMDs. </a:t>
            </a:r>
            <a:r>
              <a:rPr lang="en-US" sz="2800" dirty="0" smtClean="0">
                <a:effectLst/>
                <a:latin typeface="Arial" panose="020B0604020202020204" pitchFamily="34" charset="0"/>
                <a:ea typeface="Calibri" panose="020F0502020204030204" pitchFamily="34" charset="0"/>
                <a:cs typeface="Arial" panose="020B0604020202020204" pitchFamily="34" charset="0"/>
              </a:rPr>
              <a:t>It’s Complex</a:t>
            </a:r>
            <a:r>
              <a:rPr lang="en-US" sz="3600" dirty="0" smtClean="0">
                <a:effectLst/>
                <a:latin typeface="Arial" panose="020B0604020202020204" pitchFamily="34" charset="0"/>
                <a:ea typeface="Calibri" panose="020F0502020204030204" pitchFamily="34" charset="0"/>
                <a:cs typeface="Arial" panose="020B0604020202020204" pitchFamily="34" charset="0"/>
              </a:rPr>
              <a:t>.</a:t>
            </a:r>
            <a:endParaRPr lang="en-US" sz="36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13</a:t>
            </a:fld>
            <a:endParaRPr lang="en-US" dirty="0"/>
          </a:p>
        </p:txBody>
      </p:sp>
    </p:spTree>
    <p:extLst>
      <p:ext uri="{BB962C8B-B14F-4D97-AF65-F5344CB8AC3E}">
        <p14:creationId xmlns:p14="http://schemas.microsoft.com/office/powerpoint/2010/main" val="2320541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33" y="460106"/>
            <a:ext cx="10126133" cy="4044184"/>
          </a:xfrm>
          <a:prstGeom prst="rect">
            <a:avLst/>
          </a:prstGeom>
        </p:spPr>
        <p:txBody>
          <a:bodyPr wrap="square">
            <a:spAutoFit/>
          </a:bodyPr>
          <a:lstStyle/>
          <a:p>
            <a:pPr>
              <a:lnSpc>
                <a:spcPct val="107000"/>
              </a:lnSpc>
            </a:pPr>
            <a:r>
              <a:rPr lang="en-US" sz="3200" b="1" dirty="0" smtClean="0">
                <a:latin typeface="Arial" panose="020B0604020202020204" pitchFamily="34" charset="0"/>
                <a:ea typeface="Calibri" panose="020F0502020204030204" pitchFamily="34" charset="0"/>
                <a:cs typeface="Times New Roman" panose="02020603050405020304" pitchFamily="18" charset="0"/>
              </a:rPr>
              <a:t>                     </a:t>
            </a:r>
            <a:r>
              <a:rPr lang="en-US" sz="4000" b="1" dirty="0" smtClean="0">
                <a:latin typeface="Arial" panose="020B0604020202020204" pitchFamily="34" charset="0"/>
                <a:ea typeface="Calibri" panose="020F0502020204030204" pitchFamily="34" charset="0"/>
                <a:cs typeface="Times New Roman" panose="02020603050405020304" pitchFamily="18" charset="0"/>
              </a:rPr>
              <a:t>Account Types For RMDs</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RMDs must be taken out of </a:t>
            </a:r>
            <a:r>
              <a:rPr lang="en-US" sz="4000" dirty="0" smtClean="0">
                <a:latin typeface="Arial" panose="020B0604020202020204" pitchFamily="34" charset="0"/>
                <a:ea typeface="Calibri" panose="020F0502020204030204" pitchFamily="34" charset="0"/>
                <a:cs typeface="Times New Roman" panose="02020603050405020304" pitchFamily="18" charset="0"/>
              </a:rPr>
              <a:t>IRA accounts</a:t>
            </a:r>
            <a:r>
              <a:rPr lang="en-US" sz="4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No RMDs for Roth IRAs, unless inherited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13458876"/>
              </p:ext>
            </p:extLst>
          </p:nvPr>
        </p:nvGraphicFramePr>
        <p:xfrm>
          <a:off x="575730" y="1795874"/>
          <a:ext cx="11616270" cy="4128453"/>
        </p:xfrm>
        <a:graphic>
          <a:graphicData uri="http://schemas.openxmlformats.org/drawingml/2006/table">
            <a:tbl>
              <a:tblPr firstRow="1" firstCol="1" bandRow="1">
                <a:tableStyleId>{5C22544A-7EE6-4342-B048-85BDC9FD1C3A}</a:tableStyleId>
              </a:tblPr>
              <a:tblGrid>
                <a:gridCol w="5446130">
                  <a:extLst>
                    <a:ext uri="{9D8B030D-6E8A-4147-A177-3AD203B41FA5}">
                      <a16:colId xmlns:a16="http://schemas.microsoft.com/office/drawing/2014/main" val="620723577"/>
                    </a:ext>
                  </a:extLst>
                </a:gridCol>
                <a:gridCol w="6170140">
                  <a:extLst>
                    <a:ext uri="{9D8B030D-6E8A-4147-A177-3AD203B41FA5}">
                      <a16:colId xmlns:a16="http://schemas.microsoft.com/office/drawing/2014/main" val="133869413"/>
                    </a:ext>
                  </a:extLst>
                </a:gridCol>
              </a:tblGrid>
              <a:tr h="3929448">
                <a:tc>
                  <a: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a:effectLst/>
                        </a:rPr>
                        <a:t>Traditional IRAs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a:effectLst/>
                        </a:rPr>
                        <a:t>Rollover IRAs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a:effectLst/>
                        </a:rPr>
                        <a:t>SIMPLE IRAs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a:effectLst/>
                        </a:rPr>
                        <a:t>SEP IRAs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a:effectLst/>
                        </a:rPr>
                        <a:t>Most 401(k) </a:t>
                      </a:r>
                      <a:r>
                        <a:rPr lang="en-US" sz="3600" dirty="0" smtClean="0">
                          <a:effectLst/>
                        </a:rPr>
                        <a:t>&amp; </a:t>
                      </a:r>
                      <a:r>
                        <a:rPr lang="en-US" sz="3600" dirty="0">
                          <a:effectLst/>
                        </a:rPr>
                        <a:t>403(b)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457 (b) &amp; Profit</a:t>
                      </a:r>
                      <a:r>
                        <a:rPr lang="en-US" sz="3600" baseline="0" dirty="0" smtClean="0">
                          <a:effectLst/>
                          <a:latin typeface="Calibri" panose="020F0502020204030204" pitchFamily="34" charset="0"/>
                          <a:ea typeface="Calibri" panose="020F0502020204030204" pitchFamily="34" charset="0"/>
                          <a:cs typeface="Times New Roman" panose="02020603050405020304" pitchFamily="18" charset="0"/>
                        </a:rPr>
                        <a:t> Sharing plans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smtClean="0">
                          <a:hlinkClick r:id="rId2"/>
                        </a:rPr>
                        <a:t>Roth IRA</a:t>
                      </a:r>
                      <a:r>
                        <a:rPr lang="en-US" sz="3600" dirty="0" smtClean="0"/>
                        <a:t> </a:t>
                      </a:r>
                      <a:r>
                        <a:rPr lang="en-US" sz="3600" baseline="0" dirty="0" smtClean="0">
                          <a:effectLst/>
                          <a:latin typeface="Calibri" panose="020F0502020204030204" pitchFamily="34" charset="0"/>
                          <a:ea typeface="Calibri" panose="020F0502020204030204" pitchFamily="34" charset="0"/>
                          <a:cs typeface="Times New Roman" panose="02020603050405020304" pitchFamily="18" charset="0"/>
                        </a:rPr>
                        <a:t>beneficiaries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baseline="0" dirty="0" smtClean="0">
                          <a:effectLst/>
                          <a:latin typeface="Calibri" panose="020F0502020204030204" pitchFamily="34" charset="0"/>
                          <a:ea typeface="Calibri" panose="020F0502020204030204" pitchFamily="34" charset="0"/>
                          <a:cs typeface="Times New Roman" panose="02020603050405020304" pitchFamily="18" charset="0"/>
                        </a:rPr>
                        <a:t>Other defined contribution plans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783894556"/>
                  </a:ext>
                </a:extLst>
              </a:tr>
            </a:tbl>
          </a:graphicData>
        </a:graphic>
      </p:graphicFrame>
      <p:sp>
        <p:nvSpPr>
          <p:cNvPr id="4" name="Rectangle 1"/>
          <p:cNvSpPr>
            <a:spLocks noChangeArrowheads="1"/>
          </p:cNvSpPr>
          <p:nvPr/>
        </p:nvSpPr>
        <p:spPr bwMode="auto">
          <a:xfrm>
            <a:off x="804333" y="37835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3D07EB59-5149-4B6C-94A6-6D876B82251A}" type="slidenum">
              <a:rPr lang="en-US" smtClean="0"/>
              <a:t>14</a:t>
            </a:fld>
            <a:endParaRPr lang="en-US" dirty="0"/>
          </a:p>
        </p:txBody>
      </p:sp>
    </p:spTree>
    <p:extLst>
      <p:ext uri="{BB962C8B-B14F-4D97-AF65-F5344CB8AC3E}">
        <p14:creationId xmlns:p14="http://schemas.microsoft.com/office/powerpoint/2010/main" val="3630230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07" y="0"/>
            <a:ext cx="12192000" cy="6787436"/>
          </a:xfrm>
          <a:prstGeom prst="rect">
            <a:avLst/>
          </a:prstGeom>
        </p:spPr>
        <p:txBody>
          <a:bodyPr wrap="square">
            <a:spAutoFit/>
          </a:bodyPr>
          <a:lstStyle/>
          <a:p>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rules that help simplify things </a:t>
            </a:r>
          </a:p>
          <a:p>
            <a:r>
              <a:rPr lang="en-US" sz="2400" b="1" dirty="0">
                <a:latin typeface="Arial" panose="020B0604020202020204" pitchFamily="34" charset="0"/>
                <a:cs typeface="Arial" panose="020B0604020202020204" pitchFamily="34" charset="0"/>
              </a:rPr>
              <a:t>Rule 1: Aggregating RMDs:</a:t>
            </a:r>
            <a:r>
              <a:rPr lang="en-US" sz="2400" dirty="0">
                <a:latin typeface="Arial" panose="020B0604020202020204" pitchFamily="34" charset="0"/>
                <a:cs typeface="Arial" panose="020B0604020202020204" pitchFamily="34" charset="0"/>
              </a:rPr>
              <a:t> RMDs are calculated separately for each of your retirement accounts. Seems like a lot to manage, but here’s an important rule making it a bit easier: If you have more than one IRA, you can total up their RMDs and withdraw it from a single IRA. Same thing for 403(b) accounts—you can take all their RMDs from a single 403(b). But there’s one big exception to the rule: 401(k)s. If you have more than one 401(k), you need to withdraw the RMD from each individual 401(k).</a:t>
            </a:r>
          </a:p>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Rule 2: The Working Non-owner:</a:t>
            </a:r>
            <a:r>
              <a:rPr lang="en-US" sz="2400" dirty="0">
                <a:latin typeface="Arial" panose="020B0604020202020204" pitchFamily="34" charset="0"/>
                <a:cs typeface="Arial" panose="020B0604020202020204" pitchFamily="34" charset="0"/>
              </a:rPr>
              <a:t> Are you still working, while not owning more than 5% of the company? Then you generally do not have to take RMDs from your workplace retirement plan until you retire.</a:t>
            </a:r>
          </a:p>
          <a:p>
            <a:pPr>
              <a:lnSpc>
                <a:spcPct val="107000"/>
              </a:lnSpc>
              <a:spcAft>
                <a:spcPts val="800"/>
              </a:spcAft>
            </a:pP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Top </a:t>
            </a:r>
            <a:r>
              <a:rPr lang="en-US" sz="2400" dirty="0">
                <a:latin typeface="Arial" panose="020B0604020202020204" pitchFamily="34" charset="0"/>
                <a:ea typeface="Calibri" panose="020F0502020204030204" pitchFamily="34" charset="0"/>
                <a:cs typeface="Arial" panose="020B0604020202020204" pitchFamily="34" charset="0"/>
              </a:rPr>
              <a:t>RMD questions for </a:t>
            </a:r>
            <a:r>
              <a:rPr lang="en-US" sz="2400" dirty="0" smtClean="0">
                <a:latin typeface="Arial" panose="020B0604020202020204" pitchFamily="34" charset="0"/>
                <a:ea typeface="Calibri" panose="020F0502020204030204" pitchFamily="34" charset="0"/>
                <a:cs typeface="Arial" panose="020B0604020202020204" pitchFamily="34" charset="0"/>
              </a:rPr>
              <a:t>2023 </a:t>
            </a:r>
            <a:r>
              <a:rPr lang="en-US" sz="2400" dirty="0">
                <a:latin typeface="Arial" panose="020B0604020202020204" pitchFamily="34" charset="0"/>
                <a:ea typeface="Calibri" panose="020F0502020204030204" pitchFamily="34" charset="0"/>
                <a:cs typeface="Arial" panose="020B0604020202020204" pitchFamily="34" charset="0"/>
              </a:rPr>
              <a:t>at Fidelity site:</a:t>
            </a:r>
          </a:p>
          <a:p>
            <a:pPr>
              <a:lnSpc>
                <a:spcPct val="107000"/>
              </a:lnSpc>
              <a:spcAft>
                <a:spcPts val="800"/>
              </a:spcAft>
            </a:pPr>
            <a:r>
              <a:rPr lang="en-US" sz="24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https://www.fidelity.com/retirement-ira/required-minimum-distribution-faq</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Money Markets? </a:t>
            </a:r>
            <a:r>
              <a:rPr lang="en-US" sz="2400" dirty="0">
                <a:latin typeface="Arial" panose="020B0604020202020204" pitchFamily="34" charset="0"/>
                <a:ea typeface="Calibri" panose="020F0502020204030204" pitchFamily="34" charset="0"/>
                <a:cs typeface="Arial" panose="020B0604020202020204" pitchFamily="34" charset="0"/>
              </a:rPr>
              <a:t>Securian- ML GEN ACCT LIMITED.   </a:t>
            </a:r>
            <a:r>
              <a:rPr lang="en-US" sz="2400" dirty="0" smtClean="0">
                <a:latin typeface="Arial" panose="020B0604020202020204" pitchFamily="34" charset="0"/>
                <a:ea typeface="Calibri" panose="020F0502020204030204" pitchFamily="34" charset="0"/>
                <a:cs typeface="Arial" panose="020B0604020202020204" pitchFamily="34" charset="0"/>
              </a:rPr>
              <a:t>   VALIC/AIG still </a:t>
            </a:r>
            <a:r>
              <a:rPr lang="en-US" sz="2400" dirty="0">
                <a:latin typeface="Arial" panose="020B0604020202020204" pitchFamily="34" charset="0"/>
                <a:ea typeface="Calibri" panose="020F0502020204030204" pitchFamily="34" charset="0"/>
                <a:cs typeface="Arial" panose="020B0604020202020204" pitchFamily="34" charset="0"/>
              </a:rPr>
              <a:t>paying 4.5</a:t>
            </a:r>
            <a:r>
              <a:rPr lang="en-US" sz="2400" dirty="0" smtClean="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Take </a:t>
            </a:r>
            <a:r>
              <a:rPr lang="en-US" sz="2400" dirty="0">
                <a:latin typeface="Arial" panose="020B0604020202020204" pitchFamily="34" charset="0"/>
                <a:ea typeface="Calibri" panose="020F0502020204030204" pitchFamily="34" charset="0"/>
                <a:cs typeface="Arial" panose="020B0604020202020204" pitchFamily="34" charset="0"/>
              </a:rPr>
              <a:t>RMD from other lower interest </a:t>
            </a:r>
            <a:r>
              <a:rPr lang="en-US" sz="2400" dirty="0" smtClean="0">
                <a:latin typeface="Arial" panose="020B0604020202020204" pitchFamily="34" charset="0"/>
                <a:ea typeface="Calibri" panose="020F0502020204030204" pitchFamily="34" charset="0"/>
                <a:cs typeface="Arial" panose="020B0604020202020204" pitchFamily="34" charset="0"/>
              </a:rPr>
              <a:t>accounts.</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15</a:t>
            </a:fld>
            <a:endParaRPr lang="en-US" dirty="0"/>
          </a:p>
        </p:txBody>
      </p:sp>
    </p:spTree>
    <p:extLst>
      <p:ext uri="{BB962C8B-B14F-4D97-AF65-F5344CB8AC3E}">
        <p14:creationId xmlns:p14="http://schemas.microsoft.com/office/powerpoint/2010/main" val="14426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2" y="0"/>
            <a:ext cx="11951368" cy="7627537"/>
          </a:xfrm>
          <a:prstGeom prst="rect">
            <a:avLst/>
          </a:prstGeom>
        </p:spPr>
        <p:txBody>
          <a:bodyPr wrap="square">
            <a:spAutoFit/>
          </a:bodyPr>
          <a:lstStyle/>
          <a:p>
            <a:pPr marL="457200" marR="0">
              <a:lnSpc>
                <a:spcPct val="107000"/>
              </a:lnSpc>
              <a:spcBef>
                <a:spcPts val="0"/>
              </a:spcBef>
              <a:spcAft>
                <a:spcPts val="800"/>
              </a:spcAft>
            </a:pPr>
            <a:r>
              <a:rPr lang="en-US" sz="3600" b="1" dirty="0">
                <a:latin typeface="Arial" panose="020B0604020202020204" pitchFamily="34" charset="0"/>
                <a:ea typeface="Calibri" panose="020F0502020204030204" pitchFamily="34" charset="0"/>
                <a:cs typeface="Arial" panose="020B0604020202020204" pitchFamily="34" charset="0"/>
              </a:rPr>
              <a:t>MANAGE RMDS (Required Minimum Distributions)</a:t>
            </a:r>
            <a:endParaRPr lang="en-US" sz="3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Take Control From Automatic RMD</a:t>
            </a: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Total Sum of RMD of All Tax Deferred Accounts. Can do from one account.  Avoid high penalties, but Contact IRS, to unwind. </a:t>
            </a: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No </a:t>
            </a:r>
            <a:r>
              <a:rPr lang="en-US" sz="3600" dirty="0">
                <a:latin typeface="Arial" panose="020B0604020202020204" pitchFamily="34" charset="0"/>
                <a:ea typeface="Calibri" panose="020F0502020204030204" pitchFamily="34" charset="0"/>
                <a:cs typeface="Arial" panose="020B0604020202020204" pitchFamily="34" charset="0"/>
              </a:rPr>
              <a:t>RMDs for Roth IRAs, unless </a:t>
            </a:r>
            <a:r>
              <a:rPr lang="en-US" sz="3600" dirty="0" smtClean="0">
                <a:latin typeface="Arial" panose="020B0604020202020204" pitchFamily="34" charset="0"/>
                <a:ea typeface="Calibri" panose="020F0502020204030204" pitchFamily="34" charset="0"/>
                <a:cs typeface="Arial" panose="020B0604020202020204" pitchFamily="34" charset="0"/>
              </a:rPr>
              <a:t>inherited</a:t>
            </a:r>
            <a:r>
              <a:rPr lang="en-US" sz="3600" dirty="0">
                <a:latin typeface="Arial" panose="020B0604020202020204" pitchFamily="34" charset="0"/>
                <a:ea typeface="Calibri" panose="020F0502020204030204" pitchFamily="34" charset="0"/>
                <a:cs typeface="Arial" panose="020B0604020202020204" pitchFamily="34" charset="0"/>
              </a:rPr>
              <a:t>. </a:t>
            </a:r>
            <a:endParaRPr lang="en-US" sz="3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Complex IRS </a:t>
            </a:r>
            <a:r>
              <a:rPr lang="en-US" sz="3600" dirty="0">
                <a:latin typeface="Arial" panose="020B0604020202020204" pitchFamily="34" charset="0"/>
                <a:ea typeface="Calibri" panose="020F0502020204030204" pitchFamily="34" charset="0"/>
                <a:cs typeface="Arial" panose="020B0604020202020204" pitchFamily="34" charset="0"/>
              </a:rPr>
              <a:t>rules </a:t>
            </a:r>
            <a:r>
              <a:rPr lang="en-US" sz="3600" dirty="0" smtClean="0">
                <a:latin typeface="Arial" panose="020B0604020202020204" pitchFamily="34" charset="0"/>
                <a:ea typeface="Calibri" panose="020F0502020204030204" pitchFamily="34" charset="0"/>
                <a:cs typeface="Arial" panose="020B0604020202020204" pitchFamily="34" charset="0"/>
              </a:rPr>
              <a:t>limit spread to10 years. </a:t>
            </a:r>
          </a:p>
          <a:p>
            <a:pPr>
              <a:lnSpc>
                <a:spcPct val="107000"/>
              </a:lnSpc>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smtClean="0">
                <a:latin typeface="Arial" panose="020B0604020202020204" pitchFamily="34" charset="0"/>
                <a:ea typeface="Calibri" panose="020F0502020204030204" pitchFamily="34" charset="0"/>
                <a:cs typeface="Arial" panose="020B0604020202020204" pitchFamily="34" charset="0"/>
              </a:rPr>
              <a:t>   Conversion To Roths &amp; Contributions To Roths</a:t>
            </a: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Pay </a:t>
            </a:r>
            <a:r>
              <a:rPr lang="en-US" sz="3600" dirty="0">
                <a:latin typeface="Arial" panose="020B0604020202020204" pitchFamily="34" charset="0"/>
                <a:ea typeface="Calibri" panose="020F0502020204030204" pitchFamily="34" charset="0"/>
                <a:cs typeface="Arial" panose="020B0604020202020204" pitchFamily="34" charset="0"/>
              </a:rPr>
              <a:t>income taxes on </a:t>
            </a:r>
            <a:r>
              <a:rPr lang="en-US" sz="3600" dirty="0" smtClean="0">
                <a:latin typeface="Arial" panose="020B0604020202020204" pitchFamily="34" charset="0"/>
                <a:ea typeface="Calibri" panose="020F0502020204030204" pitchFamily="34" charset="0"/>
                <a:cs typeface="Arial" panose="020B0604020202020204" pitchFamily="34" charset="0"/>
              </a:rPr>
              <a:t>conversions &amp; contributions.</a:t>
            </a:r>
            <a:r>
              <a:rPr lang="en-US" sz="2400" b="1" dirty="0" smtClean="0">
                <a:latin typeface="Arial" panose="020B0604020202020204" pitchFamily="34" charset="0"/>
                <a:ea typeface="Calibri" panose="020F0502020204030204" pitchFamily="34" charset="0"/>
                <a:cs typeface="Arial" panose="020B0604020202020204" pitchFamily="34" charset="0"/>
              </a:rPr>
              <a:t> </a:t>
            </a:r>
            <a:endParaRPr lang="en-US"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36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36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16</a:t>
            </a:fld>
            <a:endParaRPr lang="en-US" dirty="0"/>
          </a:p>
        </p:txBody>
      </p:sp>
    </p:spTree>
    <p:extLst>
      <p:ext uri="{BB962C8B-B14F-4D97-AF65-F5344CB8AC3E}">
        <p14:creationId xmlns:p14="http://schemas.microsoft.com/office/powerpoint/2010/main" val="447917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12039600" cy="5029200"/>
          </a:xfrm>
        </p:spPr>
        <p:txBody>
          <a:bodyPr>
            <a:noAutofit/>
          </a:bodyPr>
          <a:lstStyle/>
          <a:p>
            <a:r>
              <a:rPr lang="en-US" sz="3200" dirty="0">
                <a:latin typeface="Arial" panose="020B0604020202020204" pitchFamily="34" charset="0"/>
                <a:cs typeface="Arial" panose="020B0604020202020204" pitchFamily="34" charset="0"/>
              </a:rPr>
              <a:t>Can an account owner just take a RMD from one account instead of separately from each account? </a:t>
            </a:r>
            <a:r>
              <a:rPr lang="en-US" sz="3200" dirty="0" smtClean="0">
                <a:latin typeface="Arial" panose="020B0604020202020204" pitchFamily="34" charset="0"/>
                <a:cs typeface="Arial" panose="020B0604020202020204" pitchFamily="34" charset="0"/>
              </a:rPr>
              <a:t> Yes!</a:t>
            </a:r>
          </a:p>
          <a:p>
            <a:r>
              <a:rPr lang="en-US" sz="3200" dirty="0">
                <a:latin typeface="Arial" panose="020B0604020202020204" pitchFamily="34" charset="0"/>
                <a:cs typeface="Arial" panose="020B0604020202020204" pitchFamily="34" charset="0"/>
              </a:rPr>
              <a:t>Can an account owner withdraw more than the RMD? </a:t>
            </a:r>
            <a:r>
              <a:rPr lang="en-US" sz="3200" dirty="0" smtClean="0">
                <a:latin typeface="Arial" panose="020B0604020202020204" pitchFamily="34" charset="0"/>
                <a:cs typeface="Arial" panose="020B0604020202020204" pitchFamily="34" charset="0"/>
              </a:rPr>
              <a:t> Yes!</a:t>
            </a:r>
          </a:p>
          <a:p>
            <a:r>
              <a:rPr lang="en-US" sz="3200" dirty="0">
                <a:latin typeface="Arial" panose="020B0604020202020204" pitchFamily="34" charset="0"/>
                <a:cs typeface="Arial" panose="020B0604020202020204" pitchFamily="34" charset="0"/>
              </a:rPr>
              <a:t>Can the penalty for not taking the full RMD be waived</a:t>
            </a:r>
            <a:r>
              <a:rPr lang="en-US" sz="3200" dirty="0" smtClean="0">
                <a:latin typeface="Arial" panose="020B0604020202020204" pitchFamily="34" charset="0"/>
                <a:cs typeface="Arial" panose="020B0604020202020204" pitchFamily="34" charset="0"/>
              </a:rPr>
              <a:t>? Yes</a:t>
            </a:r>
            <a:r>
              <a:rPr lang="en-US" sz="3200" dirty="0">
                <a:latin typeface="Arial" panose="020B0604020202020204" pitchFamily="34" charset="0"/>
                <a:cs typeface="Arial" panose="020B0604020202020204" pitchFamily="34" charset="0"/>
              </a:rPr>
              <a:t>, the penalty may be waived if the account owner establishes that the shortfall in distributions was due to reasonable error and that reasonable steps are being taken to remedy the shortfall. In order to qualify for this relief, you must file Form 5329 and attach a letter of explanation. See the Instructions to Form 5329PDF</a:t>
            </a:r>
          </a:p>
          <a:p>
            <a:endParaRPr lang="en-US" sz="3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2"/>
            <a:ext cx="8652437" cy="914399"/>
          </a:xfrm>
        </p:spPr>
        <p:txBody>
          <a:bodyPr>
            <a:normAutofit fontScale="90000"/>
          </a:bodyPr>
          <a:lstStyle/>
          <a:p>
            <a:r>
              <a:rPr lang="en-US" dirty="0" smtClean="0"/>
              <a:t>Required Minimum Distributions (RMD) Questions</a:t>
            </a:r>
            <a:endParaRPr lang="en-US" dirty="0"/>
          </a:p>
        </p:txBody>
      </p:sp>
    </p:spTree>
    <p:extLst>
      <p:ext uri="{BB962C8B-B14F-4D97-AF65-F5344CB8AC3E}">
        <p14:creationId xmlns:p14="http://schemas.microsoft.com/office/powerpoint/2010/main" val="185628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371600"/>
            <a:ext cx="12191999" cy="5029200"/>
          </a:xfrm>
        </p:spPr>
        <p:txBody>
          <a:bodyPr/>
          <a:lstStyle/>
          <a:p>
            <a:r>
              <a:rPr lang="en-US" sz="3600" dirty="0">
                <a:latin typeface="Arial" panose="020B0604020202020204" pitchFamily="34" charset="0"/>
                <a:cs typeface="Arial" panose="020B0604020202020204" pitchFamily="34" charset="0"/>
              </a:rPr>
              <a:t>A defined benefit plan generally must make RMDs by distributing the participant's entire interest in periodic annuity payments as calculated by the plan's formula for:</a:t>
            </a:r>
          </a:p>
          <a:p>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participant's life,</a:t>
            </a:r>
          </a:p>
          <a:p>
            <a:r>
              <a:rPr lang="en-US" sz="3600" dirty="0">
                <a:latin typeface="Arial" panose="020B0604020202020204" pitchFamily="34" charset="0"/>
                <a:cs typeface="Arial" panose="020B0604020202020204" pitchFamily="34" charset="0"/>
              </a:rPr>
              <a:t>    the joint lives of the participant and beneficiary, or</a:t>
            </a:r>
          </a:p>
          <a:p>
            <a:r>
              <a:rPr lang="en-US" sz="3600" dirty="0">
                <a:latin typeface="Arial" panose="020B0604020202020204" pitchFamily="34" charset="0"/>
                <a:cs typeface="Arial" panose="020B0604020202020204" pitchFamily="34" charset="0"/>
              </a:rPr>
              <a:t>    a "period certain" (see Treas. Reg. §1.401(a)(9)-6, A-3).</a:t>
            </a:r>
          </a:p>
          <a:p>
            <a:endParaRPr lang="en-US" dirty="0"/>
          </a:p>
        </p:txBody>
      </p:sp>
      <p:sp>
        <p:nvSpPr>
          <p:cNvPr id="3" name="Title 2"/>
          <p:cNvSpPr>
            <a:spLocks noGrp="1"/>
          </p:cNvSpPr>
          <p:nvPr>
            <p:ph type="title"/>
          </p:nvPr>
        </p:nvSpPr>
        <p:spPr>
          <a:xfrm>
            <a:off x="1" y="2"/>
            <a:ext cx="9144000" cy="914399"/>
          </a:xfrm>
        </p:spPr>
        <p:txBody>
          <a:bodyPr>
            <a:normAutofit fontScale="90000"/>
          </a:bodyPr>
          <a:lstStyle/>
          <a:p>
            <a:r>
              <a:rPr lang="en-US" dirty="0"/>
              <a:t>How are RMDs determined in a Defined Benefit Plan? </a:t>
            </a:r>
          </a:p>
        </p:txBody>
      </p:sp>
    </p:spTree>
    <p:extLst>
      <p:ext uri="{BB962C8B-B14F-4D97-AF65-F5344CB8AC3E}">
        <p14:creationId xmlns:p14="http://schemas.microsoft.com/office/powerpoint/2010/main" val="334784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7868"/>
            <a:ext cx="12022666" cy="5300132"/>
          </a:xfrm>
        </p:spPr>
        <p:txBody>
          <a:bodyPr>
            <a:normAutofit/>
          </a:bodyPr>
          <a:lstStyle/>
          <a:p>
            <a:r>
              <a:rPr lang="en-US" dirty="0" smtClean="0"/>
              <a:t> The </a:t>
            </a:r>
            <a:r>
              <a:rPr lang="en-US" dirty="0"/>
              <a:t>entire balance of </a:t>
            </a:r>
            <a:r>
              <a:rPr lang="en-US" dirty="0" smtClean="0"/>
              <a:t>a </a:t>
            </a:r>
            <a:r>
              <a:rPr lang="en-US" dirty="0"/>
              <a:t>deceased participant's account must be distributed within ten years. </a:t>
            </a:r>
            <a:r>
              <a:rPr lang="en-US" dirty="0" smtClean="0"/>
              <a:t>Except for </a:t>
            </a:r>
            <a:r>
              <a:rPr lang="en-US" dirty="0"/>
              <a:t>a surviving spouse, a child who has not reached the age of majority, a disabled or chronically ill person, or a person not more than ten years younger than the </a:t>
            </a:r>
            <a:r>
              <a:rPr lang="en-US" dirty="0" smtClean="0"/>
              <a:t>IRA </a:t>
            </a:r>
            <a:r>
              <a:rPr lang="en-US" dirty="0"/>
              <a:t>account owner.</a:t>
            </a:r>
          </a:p>
          <a:p>
            <a:pPr marL="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For more information on IRAs, including required withdrawals and beneficiaries, see: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tooltip="Retirement Topics - Beneficiary"/>
              </a:rPr>
              <a:t>Retirement Topics – Beneficiary</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About Publication 590-B, Distributions from Individual Retirement Arrangements (IRAs)"/>
              </a:rPr>
              <a:t>Publication 590-B, Distributions from Individual Retirement Arrangements (IRAs)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Retirement Topics — Required Minimum Distributions (RMDs)"/>
              </a:rPr>
              <a:t>Required Minimum Distributions (RMDs)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tooltip="Individual Retirement Arrangements (IRAs)"/>
              </a:rPr>
              <a:t>Individual Retirement Arrangements (IRAs)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Required Minimum Distribution Worksheets"/>
              </a:rPr>
              <a:t>Required Minimum Distribution Worksheets for IRAs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tooltip="Required Minimum Distributions for IRA Beneficiaries"/>
              </a:rPr>
              <a:t>Chart of required minimum distributions for IRA beneficiaries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tooltip="About Publication 560, Retirement Plans for Small Business (SEP, SIMPLE and Qualified Plans)"/>
              </a:rPr>
              <a:t>Publication 560, Retirement Plans for Small Business (SEP, SIMPLE and Qualified Plans)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tooltip="RMD Comparison Chart (IRAs vs. Defined Contribution Plans)"/>
              </a:rPr>
              <a:t>RMD Comparison Chart (IRAs vs. Defined Contribution Plans)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smtClean="0"/>
              <a:t>              RMD </a:t>
            </a:r>
            <a:r>
              <a:rPr lang="en-US" dirty="0" smtClean="0"/>
              <a:t>&amp; </a:t>
            </a:r>
            <a:r>
              <a:rPr lang="en-US" dirty="0" smtClean="0"/>
              <a:t>Estate </a:t>
            </a:r>
            <a:r>
              <a:rPr lang="en-US" dirty="0" smtClean="0"/>
              <a:t>Planning</a:t>
            </a:r>
            <a:endParaRPr lang="en-US" dirty="0"/>
          </a:p>
        </p:txBody>
      </p:sp>
    </p:spTree>
    <p:extLst>
      <p:ext uri="{BB962C8B-B14F-4D97-AF65-F5344CB8AC3E}">
        <p14:creationId xmlns:p14="http://schemas.microsoft.com/office/powerpoint/2010/main" val="3025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Topics Reviewed in Todd Koch’s Presentation</a:t>
            </a:r>
            <a:r>
              <a:rPr lang="en-US" sz="2500" dirty="0" smtClean="0">
                <a:latin typeface="Arial" panose="020B0604020202020204" pitchFamily="34" charset="0"/>
                <a:cs typeface="Arial" panose="020B0604020202020204" pitchFamily="34" charset="0"/>
              </a:rPr>
              <a:t>.</a:t>
            </a:r>
          </a:p>
          <a:p>
            <a:r>
              <a:rPr lang="en-US" b="1" dirty="0" smtClean="0"/>
              <a:t>Federal </a:t>
            </a:r>
            <a:r>
              <a:rPr lang="en-US" b="1" dirty="0"/>
              <a:t>changes</a:t>
            </a:r>
          </a:p>
          <a:p>
            <a:r>
              <a:rPr lang="en-US" b="1" dirty="0"/>
              <a:t>Minnesota changes</a:t>
            </a:r>
          </a:p>
          <a:p>
            <a:r>
              <a:rPr lang="en-US" b="1" dirty="0"/>
              <a:t>Year end planning </a:t>
            </a:r>
            <a:r>
              <a:rPr lang="en-US" b="1" dirty="0" smtClean="0"/>
              <a:t>tips</a:t>
            </a:r>
          </a:p>
          <a:p>
            <a:r>
              <a:rPr lang="en-US" b="1" dirty="0" smtClean="0"/>
              <a:t>                                                                       </a:t>
            </a:r>
            <a:r>
              <a:rPr lang="en-US" sz="2900" b="1" dirty="0" smtClean="0">
                <a:latin typeface="Arial" panose="020B0604020202020204" pitchFamily="34" charset="0"/>
                <a:cs typeface="Arial" panose="020B0604020202020204" pitchFamily="34" charset="0"/>
              </a:rPr>
              <a:t>Topics in </a:t>
            </a:r>
            <a:r>
              <a:rPr lang="en-US" sz="2900" b="1" dirty="0">
                <a:latin typeface="Arial" panose="020B0604020202020204" pitchFamily="34" charset="0"/>
                <a:cs typeface="Arial" panose="020B0604020202020204" pitchFamily="34" charset="0"/>
              </a:rPr>
              <a:t>this </a:t>
            </a:r>
            <a:r>
              <a:rPr lang="en-US" sz="2900" b="1" dirty="0" smtClean="0">
                <a:latin typeface="Arial" panose="020B0604020202020204" pitchFamily="34" charset="0"/>
                <a:cs typeface="Arial" panose="020B0604020202020204" pitchFamily="34" charset="0"/>
              </a:rPr>
              <a:t>PPT</a:t>
            </a:r>
          </a:p>
          <a:p>
            <a:r>
              <a:rPr lang="en-US" b="1" dirty="0" smtClean="0"/>
              <a:t>Standard Deductions and Income Tax Rates</a:t>
            </a:r>
          </a:p>
          <a:p>
            <a:r>
              <a:rPr lang="en-US" b="1" dirty="0" smtClean="0"/>
              <a:t>Tax </a:t>
            </a:r>
            <a:r>
              <a:rPr lang="en-US" b="1" dirty="0"/>
              <a:t>on your Social Security benefits </a:t>
            </a:r>
            <a:endParaRPr lang="en-US" b="1" dirty="0" smtClean="0"/>
          </a:p>
          <a:p>
            <a:r>
              <a:rPr lang="en-US" b="1" dirty="0"/>
              <a:t>Some tips that may trigger you to conduct a full tax planning session &amp; 6 year-end money deadlines not to miss. FIDELITY VIEWPOINTS®. </a:t>
            </a:r>
            <a:endParaRPr lang="en-US" b="1" dirty="0" smtClean="0"/>
          </a:p>
          <a:p>
            <a:r>
              <a:rPr lang="en-US" b="1" dirty="0" smtClean="0"/>
              <a:t>RMD, How to Reduce with Conversions to Roths in lower tax years</a:t>
            </a:r>
          </a:p>
          <a:p>
            <a:r>
              <a:rPr lang="en-US" b="1" dirty="0" smtClean="0"/>
              <a:t> QCD, Required Documentation, not provided by </a:t>
            </a:r>
            <a:r>
              <a:rPr lang="en-US" b="1" dirty="0"/>
              <a:t>Financial Institutions. </a:t>
            </a:r>
            <a:r>
              <a:rPr lang="en-US" b="1" dirty="0" smtClean="0"/>
              <a:t>RMDs </a:t>
            </a:r>
            <a:r>
              <a:rPr lang="en-US" b="1" dirty="0"/>
              <a:t>&amp; Estate Planning</a:t>
            </a:r>
            <a:endParaRPr lang="en-US" b="1" dirty="0" smtClean="0"/>
          </a:p>
          <a:p>
            <a:r>
              <a:rPr lang="en-US" b="1" dirty="0"/>
              <a:t>How are RMDs determined in a Defined Benefit Plan? </a:t>
            </a:r>
            <a:endParaRPr lang="en-US" b="1" dirty="0" smtClean="0"/>
          </a:p>
          <a:p>
            <a:r>
              <a:rPr lang="en-US" b="1" dirty="0" smtClean="0"/>
              <a:t>Tax Penalties on Spouses after Two years Passing,</a:t>
            </a:r>
          </a:p>
          <a:p>
            <a:r>
              <a:rPr lang="en-US" b="1" dirty="0" smtClean="0"/>
              <a:t>Review of Distributions to Family and Charities</a:t>
            </a:r>
            <a:endParaRPr lang="en-US" b="1" dirty="0"/>
          </a:p>
          <a:p>
            <a:r>
              <a:rPr lang="en-US" dirty="0" smtClean="0"/>
              <a:t>                                                                      </a:t>
            </a:r>
            <a:r>
              <a:rPr lang="en-US" b="1" dirty="0" smtClean="0"/>
              <a:t>Disclaimer</a:t>
            </a:r>
          </a:p>
          <a:p>
            <a:r>
              <a:rPr lang="en-US" dirty="0"/>
              <a:t>This presentation is for informational purposes only and is not intended to provide, and should not be relied on for tax, legal, or accounting advice. </a:t>
            </a:r>
          </a:p>
          <a:p>
            <a:r>
              <a:rPr lang="en-US" dirty="0"/>
              <a:t>You should consult your own tax, legal and accounting advisors before engaging in any transaction.</a:t>
            </a:r>
          </a:p>
          <a:p>
            <a:r>
              <a:rPr lang="en-US" dirty="0"/>
              <a:t>Tax information continues to evolve. This material is as of December 11, 2023 and has not been updated for any information after this date. </a:t>
            </a:r>
          </a:p>
          <a:p>
            <a:endParaRPr lang="en-US" dirty="0"/>
          </a:p>
          <a:p>
            <a:endParaRPr lang="en-US" dirty="0"/>
          </a:p>
        </p:txBody>
      </p:sp>
      <p:sp>
        <p:nvSpPr>
          <p:cNvPr id="3" name="Title 2"/>
          <p:cNvSpPr>
            <a:spLocks noGrp="1"/>
          </p:cNvSpPr>
          <p:nvPr>
            <p:ph type="title"/>
          </p:nvPr>
        </p:nvSpPr>
        <p:spPr/>
        <p:txBody>
          <a:bodyPr/>
          <a:lstStyle/>
          <a:p>
            <a:r>
              <a:rPr lang="en-US" dirty="0" smtClean="0"/>
              <a:t>                             Agenda &amp; Disclaimer</a:t>
            </a:r>
            <a:endParaRPr lang="en-US" dirty="0"/>
          </a:p>
        </p:txBody>
      </p:sp>
    </p:spTree>
    <p:extLst>
      <p:ext uri="{BB962C8B-B14F-4D97-AF65-F5344CB8AC3E}">
        <p14:creationId xmlns:p14="http://schemas.microsoft.com/office/powerpoint/2010/main" val="356058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379" y="1396313"/>
            <a:ext cx="11524735" cy="5029200"/>
          </a:xfrm>
        </p:spPr>
        <p:txBody>
          <a:bodyPr>
            <a:normAutofit fontScale="62500" lnSpcReduction="20000"/>
          </a:bodyPr>
          <a:lstStyle/>
          <a:p>
            <a:pPr marL="0" marR="0">
              <a:lnSpc>
                <a:spcPct val="107000"/>
              </a:lnSpc>
              <a:spcBef>
                <a:spcPts val="0"/>
              </a:spcBef>
              <a:spcAft>
                <a:spcPts val="800"/>
              </a:spcAft>
            </a:pPr>
            <a:r>
              <a:rPr lang="en-US" sz="2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a:t>
            </a:r>
            <a:r>
              <a:rPr lang="en-US" sz="22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2"/>
              </a:rPr>
              <a:t>www.irs.gov/credits-deductions/individuals/earned-income-tax-credit/who-qualifies-for-the-earned-income-tax-credit-eitc</a:t>
            </a:r>
            <a:endParaRPr lang="en-US" sz="2200" u="sng" dirty="0" smtClean="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Low- to moderate-income workers with qualifying children may be eligible to claim the Earned Income Tax Credit (EITC) if certain qualifying rules apply to them.</a:t>
            </a:r>
          </a:p>
          <a:p>
            <a:r>
              <a:rPr lang="en-US" sz="2200" dirty="0">
                <a:latin typeface="Arial" panose="020B0604020202020204" pitchFamily="34" charset="0"/>
                <a:cs typeface="Arial" panose="020B0604020202020204" pitchFamily="34" charset="0"/>
              </a:rPr>
              <a:t>You may qualify for the EITC even if you can't claim children on your tax return. Find out how to </a:t>
            </a:r>
            <a:r>
              <a:rPr lang="en-US" sz="2200" dirty="0">
                <a:latin typeface="Arial" panose="020B0604020202020204" pitchFamily="34" charset="0"/>
                <a:cs typeface="Arial" panose="020B0604020202020204" pitchFamily="34" charset="0"/>
                <a:hlinkClick r:id="rId3"/>
              </a:rPr>
              <a:t>claim the EITC without a qualifying child</a:t>
            </a:r>
            <a:r>
              <a:rPr lang="en-US" sz="2200" dirty="0">
                <a:latin typeface="Arial" panose="020B0604020202020204" pitchFamily="34" charset="0"/>
                <a:cs typeface="Arial" panose="020B0604020202020204" pitchFamily="34" charset="0"/>
              </a:rPr>
              <a:t>.</a:t>
            </a:r>
          </a:p>
          <a:p>
            <a:r>
              <a:rPr lang="en-US" sz="2200" b="1" dirty="0">
                <a:latin typeface="Arial" panose="020B0604020202020204" pitchFamily="34" charset="0"/>
                <a:cs typeface="Arial" panose="020B0604020202020204" pitchFamily="34" charset="0"/>
              </a:rPr>
              <a:t>Basic Qualifying Rules</a:t>
            </a:r>
          </a:p>
          <a:p>
            <a:r>
              <a:rPr lang="en-US" sz="2200" dirty="0">
                <a:latin typeface="Arial" panose="020B0604020202020204" pitchFamily="34" charset="0"/>
                <a:cs typeface="Arial" panose="020B0604020202020204" pitchFamily="34" charset="0"/>
              </a:rPr>
              <a:t>To qualify for the EITC, you must:</a:t>
            </a:r>
          </a:p>
          <a:p>
            <a:r>
              <a:rPr lang="en-US" sz="2200" dirty="0">
                <a:latin typeface="Arial" panose="020B0604020202020204" pitchFamily="34" charset="0"/>
                <a:cs typeface="Arial" panose="020B0604020202020204" pitchFamily="34" charset="0"/>
              </a:rPr>
              <a:t>Have worked and </a:t>
            </a:r>
            <a:r>
              <a:rPr lang="en-US" sz="2200" dirty="0">
                <a:latin typeface="Arial" panose="020B0604020202020204" pitchFamily="34" charset="0"/>
                <a:cs typeface="Arial" panose="020B0604020202020204" pitchFamily="34" charset="0"/>
                <a:hlinkClick r:id="rId4" tooltip="Earned Income and Earned Income Tax Credit (EITC) Tables"/>
              </a:rPr>
              <a:t>earned income</a:t>
            </a:r>
            <a:r>
              <a:rPr lang="en-US" sz="2200" dirty="0">
                <a:latin typeface="Arial" panose="020B0604020202020204" pitchFamily="34" charset="0"/>
                <a:cs typeface="Arial" panose="020B0604020202020204" pitchFamily="34" charset="0"/>
              </a:rPr>
              <a:t> under $59,187</a:t>
            </a:r>
          </a:p>
          <a:p>
            <a:r>
              <a:rPr lang="en-US" sz="2200" dirty="0">
                <a:latin typeface="Arial" panose="020B0604020202020204" pitchFamily="34" charset="0"/>
                <a:cs typeface="Arial" panose="020B0604020202020204" pitchFamily="34" charset="0"/>
              </a:rPr>
              <a:t>Have investment income below $10,300 in the tax year 2022</a:t>
            </a:r>
          </a:p>
          <a:p>
            <a:r>
              <a:rPr lang="en-US" sz="2200" dirty="0">
                <a:latin typeface="Arial" panose="020B0604020202020204" pitchFamily="34" charset="0"/>
                <a:cs typeface="Arial" panose="020B0604020202020204" pitchFamily="34" charset="0"/>
              </a:rPr>
              <a:t>Have a </a:t>
            </a:r>
            <a:r>
              <a:rPr lang="en-US" sz="2200" dirty="0">
                <a:latin typeface="Arial" panose="020B0604020202020204" pitchFamily="34" charset="0"/>
                <a:cs typeface="Arial" panose="020B0604020202020204" pitchFamily="34" charset="0"/>
                <a:hlinkClick r:id="rId5"/>
              </a:rPr>
              <a:t>valid Social Security number</a:t>
            </a:r>
            <a:r>
              <a:rPr lang="en-US" sz="2200" dirty="0">
                <a:latin typeface="Arial" panose="020B0604020202020204" pitchFamily="34" charset="0"/>
                <a:cs typeface="Arial" panose="020B0604020202020204" pitchFamily="34" charset="0"/>
              </a:rPr>
              <a:t> by the due date of your 2022 return (including extensions)</a:t>
            </a:r>
          </a:p>
          <a:p>
            <a:r>
              <a:rPr lang="en-US" sz="2200" dirty="0">
                <a:latin typeface="Arial" panose="020B0604020202020204" pitchFamily="34" charset="0"/>
                <a:cs typeface="Arial" panose="020B0604020202020204" pitchFamily="34" charset="0"/>
              </a:rPr>
              <a:t>Be a </a:t>
            </a:r>
            <a:r>
              <a:rPr lang="en-US" sz="2200" dirty="0">
                <a:latin typeface="Arial" panose="020B0604020202020204" pitchFamily="34" charset="0"/>
                <a:cs typeface="Arial" panose="020B0604020202020204" pitchFamily="34" charset="0"/>
                <a:hlinkClick r:id="rId6"/>
              </a:rPr>
              <a:t>U.S. citizen or a resident alien</a:t>
            </a:r>
            <a:r>
              <a:rPr lang="en-US" sz="2200" dirty="0">
                <a:latin typeface="Arial" panose="020B0604020202020204" pitchFamily="34" charset="0"/>
                <a:cs typeface="Arial" panose="020B0604020202020204" pitchFamily="34" charset="0"/>
              </a:rPr>
              <a:t> all year</a:t>
            </a:r>
          </a:p>
          <a:p>
            <a:r>
              <a:rPr lang="en-US" sz="2200" dirty="0">
                <a:latin typeface="Arial" panose="020B0604020202020204" pitchFamily="34" charset="0"/>
                <a:cs typeface="Arial" panose="020B0604020202020204" pitchFamily="34" charset="0"/>
              </a:rPr>
              <a:t>Not file </a:t>
            </a:r>
            <a:r>
              <a:rPr lang="en-US" sz="2200" dirty="0">
                <a:latin typeface="Arial" panose="020B0604020202020204" pitchFamily="34" charset="0"/>
                <a:cs typeface="Arial" panose="020B0604020202020204" pitchFamily="34" charset="0"/>
                <a:hlinkClick r:id="rId7" tooltip="Five Facts about the Foreign Earned Income Exclusion"/>
              </a:rPr>
              <a:t>Form 2555, Foreign Earned Income</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Meet certain rules if you are separated from your spouse and not filing a joint tax return</a:t>
            </a:r>
          </a:p>
          <a:p>
            <a:r>
              <a:rPr lang="en-US" sz="2200" b="1" dirty="0">
                <a:latin typeface="Arial" panose="020B0604020202020204" pitchFamily="34" charset="0"/>
                <a:cs typeface="Arial" panose="020B0604020202020204" pitchFamily="34" charset="0"/>
              </a:rPr>
              <a:t>Special Qualifying Rules</a:t>
            </a:r>
          </a:p>
          <a:p>
            <a:r>
              <a:rPr lang="en-US" sz="2200" dirty="0">
                <a:latin typeface="Arial" panose="020B0604020202020204" pitchFamily="34" charset="0"/>
                <a:cs typeface="Arial" panose="020B0604020202020204" pitchFamily="34" charset="0"/>
              </a:rPr>
              <a:t>The EITC has special qualifying rules for:</a:t>
            </a:r>
          </a:p>
          <a:p>
            <a:r>
              <a:rPr lang="en-US" sz="2200" dirty="0">
                <a:latin typeface="Arial" panose="020B0604020202020204" pitchFamily="34" charset="0"/>
                <a:cs typeface="Arial" panose="020B0604020202020204" pitchFamily="34" charset="0"/>
                <a:hlinkClick r:id="rId8" tooltip="Military and Clergy Rules for the Earned Income Tax Credit"/>
              </a:rPr>
              <a:t>Military members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hlinkClick r:id="rId9" tooltip="Military and Clergy Rules for the Earned Income Tax Credit"/>
              </a:rPr>
              <a:t>Clergy members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hlinkClick r:id="rId10" tooltip="Disability and the Earned Income Tax Credit (EITC)"/>
              </a:rPr>
              <a:t>Taxpayers and their relatives with disabilities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If you're unsure if you qualify for the EITC, use our </a:t>
            </a:r>
            <a:r>
              <a:rPr lang="en-US" sz="2200" dirty="0">
                <a:latin typeface="Arial" panose="020B0604020202020204" pitchFamily="34" charset="0"/>
                <a:cs typeface="Arial" panose="020B0604020202020204" pitchFamily="34" charset="0"/>
                <a:hlinkClick r:id="rId11" tooltip="Use the EITC Assistant"/>
              </a:rPr>
              <a:t>Qualification Assistant</a:t>
            </a:r>
            <a:r>
              <a:rPr lang="en-US" sz="2200" dirty="0">
                <a:latin typeface="Arial" panose="020B0604020202020204" pitchFamily="34" charset="0"/>
                <a:cs typeface="Arial" panose="020B0604020202020204" pitchFamily="34" charset="0"/>
              </a:rPr>
              <a:t>.</a:t>
            </a:r>
          </a:p>
          <a:p>
            <a:pPr marL="0" marR="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p:txBody>
          <a:bodyPr>
            <a:normAutofit fontScale="90000"/>
          </a:bodyPr>
          <a:lstStyle/>
          <a:p>
            <a:r>
              <a:rPr lang="en-US" dirty="0"/>
              <a:t>Qualifies for the Earned Income Tax Credit (EITC)</a:t>
            </a:r>
          </a:p>
        </p:txBody>
      </p:sp>
    </p:spTree>
    <p:extLst>
      <p:ext uri="{BB962C8B-B14F-4D97-AF65-F5344CB8AC3E}">
        <p14:creationId xmlns:p14="http://schemas.microsoft.com/office/powerpoint/2010/main" val="2053353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From Todd’s Koch 11/13/23</a:t>
            </a:r>
            <a:endParaRPr lang="en-US" dirty="0"/>
          </a:p>
        </p:txBody>
      </p:sp>
      <p:sp>
        <p:nvSpPr>
          <p:cNvPr id="3" name="Title 2"/>
          <p:cNvSpPr>
            <a:spLocks noGrp="1"/>
          </p:cNvSpPr>
          <p:nvPr>
            <p:ph type="title"/>
          </p:nvPr>
        </p:nvSpPr>
        <p:spPr>
          <a:xfrm>
            <a:off x="90615" y="288667"/>
            <a:ext cx="9399373" cy="914399"/>
          </a:xfrm>
        </p:spPr>
        <p:txBody>
          <a:bodyPr>
            <a:normAutofit fontScale="90000"/>
          </a:bodyPr>
          <a:lstStyle/>
          <a:p>
            <a:r>
              <a:rPr lang="en-US" dirty="0" smtClean="0"/>
              <a:t>Qualify </a:t>
            </a:r>
            <a:r>
              <a:rPr lang="en-US" dirty="0"/>
              <a:t>for </a:t>
            </a:r>
            <a:r>
              <a:rPr lang="en-US" dirty="0" smtClean="0"/>
              <a:t>EITC </a:t>
            </a:r>
            <a:r>
              <a:rPr lang="en-US" dirty="0"/>
              <a:t>&amp; Energy Efficient </a:t>
            </a:r>
            <a:r>
              <a:rPr lang="en-US" dirty="0" smtClean="0"/>
              <a:t>Improvement Credit?</a:t>
            </a:r>
            <a:r>
              <a:rPr lang="en-US" dirty="0"/>
              <a:t/>
            </a:r>
            <a:br>
              <a:rPr lang="en-US" dirty="0"/>
            </a:br>
            <a:endParaRPr lang="en-US" dirty="0"/>
          </a:p>
        </p:txBody>
      </p:sp>
      <p:sp>
        <p:nvSpPr>
          <p:cNvPr id="4" name="Rectangle 3"/>
          <p:cNvSpPr/>
          <p:nvPr/>
        </p:nvSpPr>
        <p:spPr>
          <a:xfrm>
            <a:off x="1441621" y="1948930"/>
            <a:ext cx="8987481" cy="4708981"/>
          </a:xfrm>
          <a:prstGeom prst="rect">
            <a:avLst/>
          </a:prstGeom>
        </p:spPr>
        <p:txBody>
          <a:bodyPr wrap="square">
            <a:spAutoFit/>
          </a:bodyPr>
          <a:lstStyle/>
          <a:p>
            <a:r>
              <a:rPr lang="en-US" sz="2400" dirty="0"/>
              <a:t>If you qualify for the EITC, you may also qualify for other tax credits.</a:t>
            </a:r>
          </a:p>
          <a:p>
            <a:pPr>
              <a:buFont typeface="Arial" panose="020B0604020202020204" pitchFamily="34" charset="0"/>
              <a:buChar char="•"/>
            </a:pPr>
            <a:r>
              <a:rPr lang="en-US" sz="2400" dirty="0">
                <a:hlinkClick r:id="rId2" tooltip="Does My Child/Dependent Qualify for the Child Tax Credit or the Credit for Other Dependents?  "/>
              </a:rPr>
              <a:t>Child Tax Credit and the Credit for Other Dependents</a:t>
            </a:r>
            <a:endParaRPr lang="en-US" sz="2400" dirty="0"/>
          </a:p>
          <a:p>
            <a:pPr>
              <a:buFont typeface="Arial" panose="020B0604020202020204" pitchFamily="34" charset="0"/>
              <a:buChar char="•"/>
            </a:pPr>
            <a:r>
              <a:rPr lang="en-US" sz="2400" dirty="0">
                <a:hlinkClick r:id="rId3" tooltip="Child and Dependent Care Credit Information"/>
              </a:rPr>
              <a:t>Child and Dependent Care Credit</a:t>
            </a:r>
            <a:endParaRPr lang="en-US" sz="2400" dirty="0"/>
          </a:p>
          <a:p>
            <a:pPr>
              <a:buFont typeface="Arial" panose="020B0604020202020204" pitchFamily="34" charset="0"/>
              <a:buChar char="•"/>
            </a:pPr>
            <a:r>
              <a:rPr lang="en-US" sz="2400" dirty="0">
                <a:hlinkClick r:id="rId4" tooltip="Education Credits AOTC LLC"/>
              </a:rPr>
              <a:t>Education </a:t>
            </a:r>
            <a:r>
              <a:rPr lang="en-US" sz="2400" dirty="0" smtClean="0">
                <a:hlinkClick r:id="rId4" tooltip="Education Credits AOTC LLC"/>
              </a:rPr>
              <a:t>Credits</a:t>
            </a:r>
            <a:endParaRPr lang="en-US" sz="2400" dirty="0" smtClean="0"/>
          </a:p>
          <a:p>
            <a:pPr>
              <a:buFont typeface="Arial" panose="020B0604020202020204" pitchFamily="34" charset="0"/>
              <a:buChar char="•"/>
            </a:pPr>
            <a:r>
              <a:rPr lang="en-US" sz="2400" dirty="0" smtClean="0">
                <a:hlinkClick r:id="rId5"/>
              </a:rPr>
              <a:t>https</a:t>
            </a:r>
            <a:r>
              <a:rPr lang="en-US" sz="2400" dirty="0">
                <a:hlinkClick r:id="rId5"/>
              </a:rPr>
              <a:t>://</a:t>
            </a:r>
            <a:r>
              <a:rPr lang="en-US" sz="2400" dirty="0" smtClean="0">
                <a:hlinkClick r:id="rId5"/>
              </a:rPr>
              <a:t>www.irs.gov/credits-deductions/energy-efficient-home-improvement-credit</a:t>
            </a:r>
            <a:endParaRPr lang="en-US" sz="2400" dirty="0" smtClean="0"/>
          </a:p>
          <a:p>
            <a:pPr>
              <a:buFont typeface="Arial" panose="020B0604020202020204" pitchFamily="34" charset="0"/>
              <a:buChar char="•"/>
            </a:pPr>
            <a:r>
              <a:rPr lang="en-US" sz="2400" dirty="0"/>
              <a:t>Beginning Jan. 1, 2023, the credit equals 30% of certain qualified expenses, including: Qualified energy efficiency improvements installed during the year</a:t>
            </a:r>
          </a:p>
          <a:p>
            <a:pPr>
              <a:buFont typeface="Arial" panose="020B0604020202020204" pitchFamily="34" charset="0"/>
              <a:buChar char="•"/>
            </a:pPr>
            <a:r>
              <a:rPr lang="en-US" sz="2400" dirty="0"/>
              <a:t>    Residential energy property expenses</a:t>
            </a:r>
          </a:p>
          <a:p>
            <a:pPr>
              <a:buFont typeface="Arial" panose="020B0604020202020204" pitchFamily="34" charset="0"/>
              <a:buChar char="•"/>
            </a:pPr>
            <a:r>
              <a:rPr lang="en-US" sz="2400" dirty="0"/>
              <a:t>    Home energy audits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10781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2800" dirty="0" smtClean="0"/>
              <a:t>             Issues for Surviving and Divorced Spouses to Consider</a:t>
            </a:r>
            <a:r>
              <a:rPr lang="en-US" dirty="0" smtClean="0"/>
              <a:t>:</a:t>
            </a:r>
            <a:endParaRPr lang="en-US" dirty="0"/>
          </a:p>
          <a:p>
            <a:r>
              <a:rPr lang="en-US" dirty="0"/>
              <a:t>A married spouse in MN is responsible for the long term care payments and the reimbursement of Medicaid </a:t>
            </a:r>
            <a:r>
              <a:rPr lang="en-US" dirty="0" smtClean="0"/>
              <a:t>payments benefiting a spouse.</a:t>
            </a:r>
            <a:endParaRPr lang="en-US" dirty="0"/>
          </a:p>
          <a:p>
            <a:r>
              <a:rPr lang="en-US" dirty="0" smtClean="0"/>
              <a:t>Prenuptial </a:t>
            </a:r>
            <a:r>
              <a:rPr lang="en-US" dirty="0"/>
              <a:t>agreements </a:t>
            </a:r>
            <a:r>
              <a:rPr lang="en-US" dirty="0" smtClean="0"/>
              <a:t>can </a:t>
            </a:r>
            <a:r>
              <a:rPr lang="en-US" dirty="0"/>
              <a:t>separate financials and satisfy family concerns of a blended family. Prenuptial agreements </a:t>
            </a:r>
            <a:r>
              <a:rPr lang="en-US" dirty="0" smtClean="0"/>
              <a:t>cannot avoid liability for a </a:t>
            </a:r>
            <a:r>
              <a:rPr lang="en-US" dirty="0"/>
              <a:t>spouse’s long term </a:t>
            </a:r>
            <a:r>
              <a:rPr lang="en-US" dirty="0" smtClean="0"/>
              <a:t>care and Medicaid obligations.</a:t>
            </a:r>
            <a:endParaRPr lang="en-US" dirty="0"/>
          </a:p>
          <a:p>
            <a:r>
              <a:rPr lang="en-US" dirty="0" smtClean="0"/>
              <a:t>Continue </a:t>
            </a:r>
            <a:r>
              <a:rPr lang="en-US" dirty="0"/>
              <a:t>their separate accounts, but </a:t>
            </a:r>
            <a:r>
              <a:rPr lang="en-US" dirty="0" smtClean="0"/>
              <a:t>have the same CPA/CFP </a:t>
            </a:r>
            <a:r>
              <a:rPr lang="en-US" dirty="0"/>
              <a:t>for tax filing to </a:t>
            </a:r>
            <a:r>
              <a:rPr lang="en-US" dirty="0" smtClean="0"/>
              <a:t> </a:t>
            </a:r>
            <a:r>
              <a:rPr lang="en-US" dirty="0"/>
              <a:t>coordinate </a:t>
            </a:r>
            <a:r>
              <a:rPr lang="en-US" dirty="0" smtClean="0"/>
              <a:t>plans and cash </a:t>
            </a:r>
            <a:r>
              <a:rPr lang="en-US" dirty="0"/>
              <a:t>flow.</a:t>
            </a:r>
          </a:p>
          <a:p>
            <a:r>
              <a:rPr lang="en-US" dirty="0" smtClean="0"/>
              <a:t>Have </a:t>
            </a:r>
            <a:r>
              <a:rPr lang="en-US" dirty="0"/>
              <a:t>one </a:t>
            </a:r>
            <a:r>
              <a:rPr lang="en-US" dirty="0" smtClean="0"/>
              <a:t>partner/spouse satisfy their RMD </a:t>
            </a:r>
            <a:r>
              <a:rPr lang="en-US" dirty="0"/>
              <a:t>with </a:t>
            </a:r>
            <a:r>
              <a:rPr lang="en-US" dirty="0" smtClean="0"/>
              <a:t>QCD; </a:t>
            </a:r>
            <a:r>
              <a:rPr lang="en-US" dirty="0"/>
              <a:t>tell the Charity it’s a donation from </a:t>
            </a:r>
            <a:r>
              <a:rPr lang="en-US" dirty="0" smtClean="0"/>
              <a:t>both. The spouse/partner can give </a:t>
            </a:r>
            <a:r>
              <a:rPr lang="en-US" dirty="0"/>
              <a:t>cash </a:t>
            </a:r>
            <a:r>
              <a:rPr lang="en-US" dirty="0" smtClean="0"/>
              <a:t>to the other equal </a:t>
            </a:r>
            <a:r>
              <a:rPr lang="en-US" dirty="0"/>
              <a:t>to ½ of the QCD.</a:t>
            </a:r>
          </a:p>
          <a:p>
            <a:r>
              <a:rPr lang="en-US" dirty="0" smtClean="0"/>
              <a:t>When a surviving or divorced spouse marries, they </a:t>
            </a:r>
            <a:r>
              <a:rPr lang="en-US" dirty="0"/>
              <a:t>may lose the 1/2 of the divorced spouse’s social security, </a:t>
            </a:r>
            <a:r>
              <a:rPr lang="en-US" dirty="0" smtClean="0"/>
              <a:t>or the </a:t>
            </a:r>
            <a:r>
              <a:rPr lang="en-US" dirty="0"/>
              <a:t>higher Social Security when the divorced spouse </a:t>
            </a:r>
            <a:r>
              <a:rPr lang="en-US" dirty="0" smtClean="0"/>
              <a:t>dies</a:t>
            </a:r>
            <a:r>
              <a:rPr lang="en-US" dirty="0" smtClean="0"/>
              <a:t>.</a:t>
            </a:r>
          </a:p>
          <a:p>
            <a:r>
              <a:rPr lang="en-US" dirty="0" smtClean="0"/>
              <a:t>When </a:t>
            </a:r>
            <a:r>
              <a:rPr lang="en-US" dirty="0"/>
              <a:t>one spouse passes away, the surviving spouse could pay nearly double the amount of income taxes. </a:t>
            </a:r>
            <a:r>
              <a:rPr lang="en-US" dirty="0" smtClean="0"/>
              <a:t>When </a:t>
            </a:r>
            <a:r>
              <a:rPr lang="en-US" dirty="0"/>
              <a:t>a person’s tax filing status goes from married filing jointly to single</a:t>
            </a:r>
            <a:r>
              <a:rPr lang="en-US" dirty="0" smtClean="0"/>
              <a:t>. Are </a:t>
            </a:r>
            <a:r>
              <a:rPr lang="en-US" dirty="0"/>
              <a:t>you planning for this? https://www.kiplinger.com/taxes/optimize-your-taxes-with-these-common-strategies</a:t>
            </a:r>
            <a:endParaRPr lang="en-US" dirty="0"/>
          </a:p>
          <a:p>
            <a:endParaRPr lang="en-US" dirty="0"/>
          </a:p>
        </p:txBody>
      </p:sp>
      <p:sp>
        <p:nvSpPr>
          <p:cNvPr id="3" name="Title 2"/>
          <p:cNvSpPr>
            <a:spLocks noGrp="1"/>
          </p:cNvSpPr>
          <p:nvPr>
            <p:ph type="title"/>
          </p:nvPr>
        </p:nvSpPr>
        <p:spPr>
          <a:xfrm>
            <a:off x="609600" y="2"/>
            <a:ext cx="8669867" cy="914399"/>
          </a:xfrm>
        </p:spPr>
        <p:txBody>
          <a:bodyPr>
            <a:normAutofit fontScale="90000"/>
          </a:bodyPr>
          <a:lstStyle/>
          <a:p>
            <a:r>
              <a:rPr lang="en-US" dirty="0" smtClean="0"/>
              <a:t>Issues of Surviving Spouses Considering Marriage </a:t>
            </a:r>
            <a:endParaRPr lang="en-US" dirty="0"/>
          </a:p>
        </p:txBody>
      </p:sp>
    </p:spTree>
    <p:extLst>
      <p:ext uri="{BB962C8B-B14F-4D97-AF65-F5344CB8AC3E}">
        <p14:creationId xmlns:p14="http://schemas.microsoft.com/office/powerpoint/2010/main" val="38822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12824"/>
            <a:ext cx="12192000" cy="5029200"/>
          </a:xfrm>
        </p:spPr>
        <p:txBody>
          <a:bodyPr>
            <a:normAutofit/>
          </a:bodyPr>
          <a:lstStyle/>
          <a:p>
            <a:r>
              <a:rPr lang="en-US" sz="1600" dirty="0" smtClean="0">
                <a:latin typeface="Arial" panose="020B0604020202020204" pitchFamily="34" charset="0"/>
                <a:cs typeface="Arial" panose="020B0604020202020204" pitchFamily="34" charset="0"/>
              </a:rPr>
              <a:t>Both </a:t>
            </a:r>
            <a:r>
              <a:rPr lang="en-US" sz="1600" dirty="0">
                <a:latin typeface="Arial" panose="020B0604020202020204" pitchFamily="34" charset="0"/>
                <a:cs typeface="Arial" panose="020B0604020202020204" pitchFamily="34" charset="0"/>
              </a:rPr>
              <a:t>were older than 73, which means they were forced to take required minimum distributions (</a:t>
            </a:r>
            <a:r>
              <a:rPr lang="en-US" sz="1600" dirty="0" smtClean="0">
                <a:latin typeface="Arial" panose="020B0604020202020204" pitchFamily="34" charset="0"/>
                <a:cs typeface="Arial" panose="020B0604020202020204" pitchFamily="34" charset="0"/>
                <a:hlinkClick r:id="rId2"/>
              </a:rPr>
              <a:t>RMDs</a:t>
            </a:r>
            <a:r>
              <a:rPr lang="en-US" sz="1600" dirty="0">
                <a:latin typeface="Arial" panose="020B0604020202020204" pitchFamily="34" charset="0"/>
                <a:cs typeface="Arial" panose="020B0604020202020204" pitchFamily="34" charset="0"/>
              </a:rPr>
              <a:t>) However, there were two major changes that occurred. The first was that Jill’s Social Security fell off. When one spouse passes away, their Social Security income goes away, and the higher of the two remains. It is great that Jill can take the higher of the two but unfortunate that she will have a loss of income from what she was used to. The second change was that Jill’s tax status went from married filing jointly to single</a:t>
            </a:r>
            <a:r>
              <a:rPr lang="en-US" sz="1600" dirty="0"/>
              <a:t>.</a:t>
            </a:r>
          </a:p>
        </p:txBody>
      </p:sp>
      <p:sp>
        <p:nvSpPr>
          <p:cNvPr id="3" name="Title 2"/>
          <p:cNvSpPr>
            <a:spLocks noGrp="1"/>
          </p:cNvSpPr>
          <p:nvPr>
            <p:ph type="title"/>
          </p:nvPr>
        </p:nvSpPr>
        <p:spPr/>
        <p:txBody>
          <a:bodyPr/>
          <a:lstStyle/>
          <a:p>
            <a:r>
              <a:rPr lang="en-US" dirty="0" smtClean="0"/>
              <a:t>The Surviving Spouse “Penalty”</a:t>
            </a:r>
            <a:endParaRPr lang="en-US" dirty="0"/>
          </a:p>
        </p:txBody>
      </p:sp>
      <p:pic>
        <p:nvPicPr>
          <p:cNvPr id="5" name="Picture 4"/>
          <p:cNvPicPr>
            <a:picLocks noChangeAspect="1"/>
          </p:cNvPicPr>
          <p:nvPr/>
        </p:nvPicPr>
        <p:blipFill>
          <a:blip r:embed="rId3"/>
          <a:stretch>
            <a:fillRect/>
          </a:stretch>
        </p:blipFill>
        <p:spPr>
          <a:xfrm>
            <a:off x="3182895" y="1927224"/>
            <a:ext cx="6781800" cy="5192713"/>
          </a:xfrm>
          <a:prstGeom prst="rect">
            <a:avLst/>
          </a:prstGeom>
        </p:spPr>
      </p:pic>
    </p:spTree>
    <p:extLst>
      <p:ext uri="{BB962C8B-B14F-4D97-AF65-F5344CB8AC3E}">
        <p14:creationId xmlns:p14="http://schemas.microsoft.com/office/powerpoint/2010/main" val="236756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you can see from these </a:t>
            </a:r>
            <a:r>
              <a:rPr lang="en-US" dirty="0" smtClean="0"/>
              <a:t>charts </a:t>
            </a:r>
            <a:r>
              <a:rPr lang="en-US" dirty="0"/>
              <a:t>:</a:t>
            </a:r>
          </a:p>
          <a:p>
            <a:endParaRPr lang="en-US" dirty="0"/>
          </a:p>
        </p:txBody>
      </p:sp>
      <p:sp>
        <p:nvSpPr>
          <p:cNvPr id="3" name="Title 2"/>
          <p:cNvSpPr>
            <a:spLocks noGrp="1"/>
          </p:cNvSpPr>
          <p:nvPr>
            <p:ph type="title"/>
          </p:nvPr>
        </p:nvSpPr>
        <p:spPr>
          <a:xfrm>
            <a:off x="74141" y="2"/>
            <a:ext cx="9465275" cy="914399"/>
          </a:xfrm>
        </p:spPr>
        <p:txBody>
          <a:bodyPr>
            <a:normAutofit fontScale="90000"/>
          </a:bodyPr>
          <a:lstStyle/>
          <a:p>
            <a:r>
              <a:rPr lang="en-US" dirty="0" smtClean="0"/>
              <a:t>Two </a:t>
            </a:r>
            <a:r>
              <a:rPr lang="en-US" dirty="0"/>
              <a:t>things </a:t>
            </a:r>
            <a:r>
              <a:rPr lang="en-US" dirty="0" smtClean="0"/>
              <a:t>can increase </a:t>
            </a:r>
            <a:r>
              <a:rPr lang="en-US" dirty="0"/>
              <a:t>the </a:t>
            </a:r>
            <a:r>
              <a:rPr lang="en-US" dirty="0" smtClean="0"/>
              <a:t>Surviving Spouses' </a:t>
            </a:r>
            <a:r>
              <a:rPr lang="en-US" dirty="0"/>
              <a:t>penalty</a:t>
            </a:r>
          </a:p>
        </p:txBody>
      </p:sp>
      <p:sp>
        <p:nvSpPr>
          <p:cNvPr id="4" name="Rectangle 3"/>
          <p:cNvSpPr/>
          <p:nvPr/>
        </p:nvSpPr>
        <p:spPr>
          <a:xfrm>
            <a:off x="74141" y="1891772"/>
            <a:ext cx="12060193"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standard deduction gets cut in half. This means the surviving spouse will be left with less tax-free income.</a:t>
            </a:r>
          </a:p>
          <a:p>
            <a:r>
              <a:rPr lang="en-US" sz="2000" dirty="0">
                <a:latin typeface="Arial" panose="020B0604020202020204" pitchFamily="34" charset="0"/>
                <a:cs typeface="Arial" panose="020B0604020202020204" pitchFamily="34" charset="0"/>
              </a:rPr>
              <a:t>    The tax brackets are smaller. For example, if you have $85,000 of taxable income and you are married filing jointly, then you are in the 12% tax bracket, but if you are single with $85,000 of taxable income, then you will be in the 22% tax bracket. See how this can be an issue? This is how that near doubling of taxes can occur.</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only will the surviving spouse have less income, but they will also have to pay more taxes, which leaves them with less money during the time when they need it the most. How do we plan for this?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Taxes are not likely to be lower in </a:t>
            </a:r>
            <a:r>
              <a:rPr lang="en-US" sz="2000" dirty="0">
                <a:latin typeface="Arial" panose="020B0604020202020204" pitchFamily="34" charset="0"/>
                <a:cs typeface="Arial" panose="020B0604020202020204" pitchFamily="34" charset="0"/>
              </a:rPr>
              <a:t>the future, so </a:t>
            </a:r>
            <a:r>
              <a:rPr lang="en-US" sz="2000" dirty="0" smtClean="0">
                <a:latin typeface="Arial" panose="020B0604020202020204" pitchFamily="34" charset="0"/>
                <a:cs typeface="Arial" panose="020B0604020202020204" pitchFamily="34" charset="0"/>
              </a:rPr>
              <a:t>you </a:t>
            </a:r>
            <a:r>
              <a:rPr lang="en-US" sz="2000" dirty="0">
                <a:latin typeface="Arial" panose="020B0604020202020204" pitchFamily="34" charset="0"/>
                <a:cs typeface="Arial" panose="020B0604020202020204" pitchFamily="34" charset="0"/>
              </a:rPr>
              <a:t>could utilize strategies like a Roth conversion to maximize these types of opportunities. Another consideration is optimizing when you take Social Security to ensure your spouse will be left with the highest benefit when you pass away. Lastly, if you are going to be drawing larger RMDs in the future, now is the time to start reducing that potential liability, to leave your spouse with less taxable income in the future when it matters the </a:t>
            </a:r>
            <a:r>
              <a:rPr lang="en-US" sz="2000" dirty="0" smtClean="0">
                <a:latin typeface="Arial" panose="020B0604020202020204" pitchFamily="34" charset="0"/>
                <a:cs typeface="Arial" panose="020B0604020202020204" pitchFamily="34" charset="0"/>
              </a:rPr>
              <a:t>most. Unfortunately the surviving spouse's </a:t>
            </a:r>
            <a:r>
              <a:rPr lang="en-US" sz="2000" dirty="0">
                <a:latin typeface="Arial" panose="020B0604020202020204" pitchFamily="34" charset="0"/>
                <a:cs typeface="Arial" panose="020B0604020202020204" pitchFamily="34" charset="0"/>
              </a:rPr>
              <a:t>penalty </a:t>
            </a:r>
            <a:r>
              <a:rPr lang="en-US" sz="2000" dirty="0" smtClean="0">
                <a:latin typeface="Arial" panose="020B0604020202020204" pitchFamily="34" charset="0"/>
                <a:cs typeface="Arial" panose="020B0604020202020204" pitchFamily="34" charset="0"/>
              </a:rPr>
              <a:t>can be server.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76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93600" cy="6393417"/>
          </a:xfrm>
          <a:prstGeom prst="rect">
            <a:avLst/>
          </a:prstGeom>
        </p:spPr>
        <p:txBody>
          <a:bodyPr wrap="square">
            <a:spAutoFit/>
          </a:bodyPr>
          <a:lstStyle/>
          <a:p>
            <a:pPr>
              <a:lnSpc>
                <a:spcPct val="107000"/>
              </a:lnSpc>
              <a:spcAft>
                <a:spcPts val="800"/>
              </a:spcAft>
            </a:pPr>
            <a:r>
              <a:rPr lang="en-US" sz="2800" b="1" dirty="0" smtClean="0">
                <a:latin typeface="Arial" panose="020B0604020202020204" pitchFamily="34" charset="0"/>
                <a:ea typeface="Calibri" panose="020F0502020204030204" pitchFamily="34" charset="0"/>
                <a:cs typeface="Times New Roman" panose="02020603050405020304" pitchFamily="18" charset="0"/>
              </a:rPr>
              <a:t>    DISTRIBUTIONS </a:t>
            </a:r>
            <a:r>
              <a:rPr lang="en-US" sz="2800" b="1" dirty="0">
                <a:latin typeface="Arial" panose="020B0604020202020204" pitchFamily="34" charset="0"/>
                <a:ea typeface="Calibri" panose="020F0502020204030204" pitchFamily="34" charset="0"/>
                <a:cs typeface="Times New Roman" panose="02020603050405020304" pitchFamily="18" charset="0"/>
              </a:rPr>
              <a:t>TO FAMILY- </a:t>
            </a:r>
            <a:r>
              <a:rPr lang="en-US" sz="2800" b="1" dirty="0" smtClean="0">
                <a:latin typeface="Arial" panose="020B0604020202020204" pitchFamily="34" charset="0"/>
                <a:ea typeface="Calibri" panose="020F0502020204030204" pitchFamily="34" charset="0"/>
                <a:cs typeface="Times New Roman" panose="02020603050405020304" pitchFamily="18" charset="0"/>
              </a:rPr>
              <a:t>- GIFTS </a:t>
            </a:r>
            <a:r>
              <a:rPr lang="en-US" sz="2800" b="1" dirty="0">
                <a:latin typeface="Arial" panose="020B0604020202020204" pitchFamily="34" charset="0"/>
                <a:ea typeface="Calibri" panose="020F0502020204030204" pitchFamily="34" charset="0"/>
                <a:cs typeface="Times New Roman" panose="02020603050405020304" pitchFamily="18" charset="0"/>
              </a:rPr>
              <a:t>TO LOWER INCOME </a:t>
            </a:r>
            <a:r>
              <a:rPr lang="en-US" sz="2800" b="1" dirty="0" smtClean="0">
                <a:latin typeface="Arial" panose="020B0604020202020204" pitchFamily="34" charset="0"/>
                <a:ea typeface="Calibri" panose="020F0502020204030204" pitchFamily="34" charset="0"/>
                <a:cs typeface="Times New Roman" panose="02020603050405020304" pitchFamily="18" charset="0"/>
              </a:rPr>
              <a:t>TAX</a:t>
            </a:r>
          </a:p>
          <a:p>
            <a:pPr>
              <a:lnSpc>
                <a:spcPct val="107000"/>
              </a:lnSpc>
              <a:spcAft>
                <a:spcPts val="800"/>
              </a:spcAft>
            </a:pPr>
            <a:r>
              <a:rPr lang="en-US" sz="2800" b="1" dirty="0" smtClean="0">
                <a:latin typeface="Arial" panose="020B0604020202020204" pitchFamily="34" charset="0"/>
                <a:ea typeface="Calibri" panose="020F0502020204030204" pitchFamily="34" charset="0"/>
                <a:cs typeface="Times New Roman" panose="02020603050405020304" pitchFamily="18" charset="0"/>
              </a:rPr>
              <a:t>       </a:t>
            </a:r>
            <a:r>
              <a:rPr lang="en-US" sz="2800" dirty="0" smtClean="0">
                <a:latin typeface="Arial" panose="020B0604020202020204" pitchFamily="34" charset="0"/>
                <a:ea typeface="Calibri" panose="020F0502020204030204" pitchFamily="34" charset="0"/>
                <a:cs typeface="Times New Roman" panose="02020603050405020304" pitchFamily="18" charset="0"/>
              </a:rPr>
              <a:t>Fund Roth IRAs of a Child When the Child Earns Income.</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smtClean="0">
                <a:latin typeface="Arial" panose="020B0604020202020204" pitchFamily="34" charset="0"/>
                <a:ea typeface="Calibri" panose="020F0502020204030204" pitchFamily="34" charset="0"/>
                <a:cs typeface="Times New Roman" panose="02020603050405020304" pitchFamily="18" charset="0"/>
              </a:rPr>
              <a:t>  Fund </a:t>
            </a:r>
            <a:r>
              <a:rPr lang="en-US" sz="2800" dirty="0">
                <a:latin typeface="Arial" panose="020B0604020202020204" pitchFamily="34" charset="0"/>
                <a:ea typeface="Calibri" panose="020F0502020204030204" pitchFamily="34" charset="0"/>
                <a:cs typeface="Times New Roman" panose="02020603050405020304" pitchFamily="18" charset="0"/>
              </a:rPr>
              <a:t>Gifts to </a:t>
            </a:r>
            <a:r>
              <a:rPr lang="en-US" sz="2800" dirty="0" smtClean="0">
                <a:latin typeface="Arial" panose="020B0604020202020204" pitchFamily="34" charset="0"/>
                <a:ea typeface="Calibri" panose="020F0502020204030204" pitchFamily="34" charset="0"/>
                <a:cs typeface="Times New Roman" panose="02020603050405020304" pitchFamily="18" charset="0"/>
              </a:rPr>
              <a:t>Minors, or Coverdale Savings, or “</a:t>
            </a:r>
            <a:r>
              <a:rPr lang="en-US" sz="2800" dirty="0">
                <a:latin typeface="Arial" panose="020B0604020202020204" pitchFamily="34" charset="0"/>
                <a:ea typeface="Calibri" panose="020F0502020204030204" pitchFamily="34" charset="0"/>
                <a:cs typeface="Times New Roman" panose="02020603050405020304" pitchFamily="18" charset="0"/>
              </a:rPr>
              <a:t>529 Plans” </a:t>
            </a:r>
            <a:endParaRPr lang="en-US" sz="2800" dirty="0" smtClean="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When viewing investment ranking of 529 plans, b</a:t>
            </a:r>
            <a:r>
              <a:rPr lang="en-US" sz="2800" dirty="0" smtClean="0">
                <a:latin typeface="Arial" panose="020B0604020202020204" pitchFamily="34" charset="0"/>
                <a:ea typeface="Calibri" panose="020F0502020204030204" pitchFamily="34" charset="0"/>
                <a:cs typeface="Times New Roman" panose="02020603050405020304" pitchFamily="18" charset="0"/>
              </a:rPr>
              <a:t>eware of Investment Rankings based only on annual investment returns. Check 5 &amp; 10 year rates of return.</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07000"/>
              </a:lnSpc>
              <a:spcBef>
                <a:spcPts val="0"/>
              </a:spcBef>
              <a:spcAft>
                <a:spcPts val="800"/>
              </a:spcAft>
            </a:pPr>
            <a:r>
              <a:rPr lang="en-US" sz="28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tooltip="Home"/>
              </a:rPr>
              <a:t>Home </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tooltip="Learn about college planning"/>
              </a:rPr>
              <a:t>College Savings 101 </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Coverdell ESA </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tooltip="Coverdell ESA providers"/>
              </a:rPr>
              <a:t>Coverdell ESA providers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07000"/>
              </a:lnSpc>
              <a:spcBef>
                <a:spcPts val="0"/>
              </a:spcBef>
              <a:spcAft>
                <a:spcPts val="800"/>
              </a:spcAft>
            </a:pPr>
            <a:r>
              <a:rPr lang="en-US" sz="2800" dirty="0" smtClean="0">
                <a:latin typeface="Arial" panose="020B0604020202020204" pitchFamily="34" charset="0"/>
                <a:ea typeface="Calibri" panose="020F0502020204030204" pitchFamily="34" charset="0"/>
                <a:cs typeface="Times New Roman" panose="02020603050405020304" pitchFamily="18" charset="0"/>
              </a:rPr>
              <a:t>Gifts</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smtClean="0">
                <a:latin typeface="Arial" panose="020B0604020202020204" pitchFamily="34" charset="0"/>
                <a:ea typeface="Calibri" panose="020F0502020204030204" pitchFamily="34" charset="0"/>
                <a:cs typeface="Times New Roman" panose="02020603050405020304" pitchFamily="18" charset="0"/>
              </a:rPr>
              <a:t>17,000 </a:t>
            </a:r>
            <a:r>
              <a:rPr lang="en-US" sz="2800" dirty="0">
                <a:latin typeface="Arial" panose="020B0604020202020204" pitchFamily="34" charset="0"/>
                <a:ea typeface="Calibri" panose="020F0502020204030204" pitchFamily="34" charset="0"/>
                <a:cs typeface="Times New Roman" panose="02020603050405020304" pitchFamily="18" charset="0"/>
              </a:rPr>
              <a:t>Single &amp; $</a:t>
            </a:r>
            <a:r>
              <a:rPr lang="en-US" sz="2800" dirty="0" smtClean="0">
                <a:latin typeface="Arial" panose="020B0604020202020204" pitchFamily="34" charset="0"/>
                <a:ea typeface="Calibri" panose="020F0502020204030204" pitchFamily="34" charset="0"/>
                <a:cs typeface="Times New Roman" panose="02020603050405020304" pitchFamily="18" charset="0"/>
              </a:rPr>
              <a:t>34,000 </a:t>
            </a:r>
            <a:r>
              <a:rPr lang="en-US" sz="2800" dirty="0">
                <a:latin typeface="Arial" panose="020B0604020202020204" pitchFamily="34" charset="0"/>
                <a:ea typeface="Calibri" panose="020F0502020204030204" pitchFamily="34" charset="0"/>
                <a:cs typeface="Times New Roman" panose="02020603050405020304" pitchFamily="18" charset="0"/>
              </a:rPr>
              <a:t>Joint </a:t>
            </a:r>
            <a:r>
              <a:rPr lang="en-US" sz="2800" dirty="0" smtClean="0">
                <a:latin typeface="Arial" panose="020B0604020202020204" pitchFamily="34" charset="0"/>
                <a:ea typeface="Calibri" panose="020F0502020204030204" pitchFamily="34" charset="0"/>
                <a:cs typeface="Times New Roman" panose="02020603050405020304" pitchFamily="18" charset="0"/>
              </a:rPr>
              <a:t>per donee are </a:t>
            </a:r>
            <a:r>
              <a:rPr lang="en-US" sz="2800" dirty="0">
                <a:latin typeface="Arial" panose="020B0604020202020204" pitchFamily="34" charset="0"/>
                <a:ea typeface="Calibri" panose="020F0502020204030204" pitchFamily="34" charset="0"/>
                <a:cs typeface="Times New Roman" panose="02020603050405020304" pitchFamily="18" charset="0"/>
              </a:rPr>
              <a:t>not gift limits. </a:t>
            </a:r>
            <a:r>
              <a:rPr lang="en-US" sz="2800" dirty="0" smtClean="0">
                <a:latin typeface="Arial" panose="020B0604020202020204" pitchFamily="34" charset="0"/>
                <a:ea typeface="Calibri" panose="020F0502020204030204" pitchFamily="34" charset="0"/>
                <a:cs typeface="Times New Roman" panose="02020603050405020304" pitchFamily="18" charset="0"/>
              </a:rPr>
              <a:t>But may have to file a 709 Gift Tax return. Everything </a:t>
            </a:r>
            <a:r>
              <a:rPr lang="en-US" sz="2800" dirty="0">
                <a:latin typeface="Arial" panose="020B0604020202020204" pitchFamily="34" charset="0"/>
                <a:ea typeface="Calibri" panose="020F0502020204030204" pitchFamily="34" charset="0"/>
                <a:cs typeface="Times New Roman" panose="02020603050405020304" pitchFamily="18" charset="0"/>
              </a:rPr>
              <a:t>over </a:t>
            </a:r>
            <a:r>
              <a:rPr lang="en-US" sz="2800" dirty="0" smtClean="0">
                <a:latin typeface="Arial" panose="020B0604020202020204" pitchFamily="34" charset="0"/>
                <a:ea typeface="Calibri" panose="020F0502020204030204" pitchFamily="34" charset="0"/>
                <a:cs typeface="Times New Roman" panose="02020603050405020304" pitchFamily="18" charset="0"/>
              </a:rPr>
              <a:t>limits will </a:t>
            </a:r>
            <a:r>
              <a:rPr lang="en-US" sz="2800" dirty="0">
                <a:latin typeface="Arial" panose="020B0604020202020204" pitchFamily="34" charset="0"/>
                <a:ea typeface="Calibri" panose="020F0502020204030204" pitchFamily="34" charset="0"/>
                <a:cs typeface="Times New Roman" panose="02020603050405020304" pitchFamily="18" charset="0"/>
              </a:rPr>
              <a:t>reduce your lifetime </a:t>
            </a:r>
            <a:r>
              <a:rPr lang="en-US" sz="2800" dirty="0" smtClean="0">
                <a:latin typeface="Arial" panose="020B0604020202020204" pitchFamily="34" charset="0"/>
                <a:ea typeface="Calibri" panose="020F0502020204030204" pitchFamily="34" charset="0"/>
                <a:cs typeface="Times New Roman" panose="02020603050405020304" pitchFamily="18" charset="0"/>
              </a:rPr>
              <a:t>exclusion for Estate Taxes. </a:t>
            </a:r>
            <a:r>
              <a:rPr lang="en-US" sz="2800" dirty="0">
                <a:latin typeface="Arial" panose="020B0604020202020204" pitchFamily="34" charset="0"/>
                <a:ea typeface="Calibri" panose="020F0502020204030204" pitchFamily="34" charset="0"/>
                <a:cs typeface="Times New Roman" panose="02020603050405020304" pitchFamily="18" charset="0"/>
              </a:rPr>
              <a:t>Most do not worry about the lifetime exclusion </a:t>
            </a:r>
            <a:r>
              <a:rPr lang="en-US" sz="2800" dirty="0" smtClean="0">
                <a:latin typeface="Arial" panose="020B0604020202020204" pitchFamily="34" charset="0"/>
                <a:ea typeface="Calibri" panose="020F0502020204030204" pitchFamily="34" charset="0"/>
                <a:cs typeface="Times New Roman" panose="02020603050405020304" pitchFamily="18" charset="0"/>
              </a:rPr>
              <a:t>amount.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25</a:t>
            </a:fld>
            <a:endParaRPr lang="en-US" dirty="0"/>
          </a:p>
        </p:txBody>
      </p:sp>
    </p:spTree>
    <p:extLst>
      <p:ext uri="{BB962C8B-B14F-4D97-AF65-F5344CB8AC3E}">
        <p14:creationId xmlns:p14="http://schemas.microsoft.com/office/powerpoint/2010/main" val="909982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26</a:t>
            </a:fld>
            <a:endParaRPr lang="en-US" dirty="0"/>
          </a:p>
        </p:txBody>
      </p:sp>
      <p:sp>
        <p:nvSpPr>
          <p:cNvPr id="3" name="Rectangle 2"/>
          <p:cNvSpPr/>
          <p:nvPr/>
        </p:nvSpPr>
        <p:spPr>
          <a:xfrm>
            <a:off x="0" y="100303"/>
            <a:ext cx="11963400" cy="5991256"/>
          </a:xfrm>
          <a:prstGeom prst="rect">
            <a:avLst/>
          </a:prstGeom>
        </p:spPr>
        <p:txBody>
          <a:bodyPr wrap="squar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           IRS-- Payments </a:t>
            </a:r>
            <a:r>
              <a:rPr lang="en-US" sz="3200" b="1" dirty="0">
                <a:latin typeface="Calibri" panose="020F0502020204030204" pitchFamily="34" charset="0"/>
                <a:ea typeface="Calibri" panose="020F0502020204030204" pitchFamily="34" charset="0"/>
                <a:cs typeface="Times New Roman" panose="02020603050405020304" pitchFamily="18" charset="0"/>
              </a:rPr>
              <a:t>for </a:t>
            </a:r>
            <a:r>
              <a:rPr lang="en-US" sz="3200" b="1" dirty="0" smtClean="0">
                <a:latin typeface="Calibri" panose="020F0502020204030204" pitchFamily="34" charset="0"/>
                <a:ea typeface="Calibri" panose="020F0502020204030204" pitchFamily="34" charset="0"/>
                <a:cs typeface="Times New Roman" panose="02020603050405020304" pitchFamily="18" charset="0"/>
              </a:rPr>
              <a:t>Education Generally Not Deductible</a:t>
            </a:r>
          </a:p>
          <a:p>
            <a:pP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     Credits May be Available. </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www.irs.gov/newsroom/tax-benefits-for-education-information-center</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You </a:t>
            </a:r>
            <a:r>
              <a:rPr lang="en-US" sz="3200" b="1" dirty="0">
                <a:latin typeface="Calibri" panose="020F0502020204030204" pitchFamily="34" charset="0"/>
                <a:ea typeface="Calibri" panose="020F0502020204030204" pitchFamily="34" charset="0"/>
                <a:cs typeface="Times New Roman" panose="02020603050405020304" pitchFamily="18" charset="0"/>
              </a:rPr>
              <a:t>can’t generally use private school tuition to directly reduce your taxes.  There’s some tax relief in </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Coverdell </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Education Savings Accounts</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allows invest in </a:t>
            </a:r>
            <a:r>
              <a:rPr lang="en-US" sz="3200" b="1" dirty="0">
                <a:latin typeface="Calibri" panose="020F0502020204030204" pitchFamily="34" charset="0"/>
                <a:ea typeface="Calibri" panose="020F0502020204030204" pitchFamily="34" charset="0"/>
                <a:cs typeface="Times New Roman" panose="02020603050405020304" pitchFamily="18" charset="0"/>
              </a:rPr>
              <a:t>education savings without paying tax on the earnings. </a:t>
            </a:r>
            <a:r>
              <a:rPr lang="en-US" sz="3200" b="1" dirty="0" smtClean="0">
                <a:latin typeface="Calibri" panose="020F0502020204030204" pitchFamily="34" charset="0"/>
                <a:ea typeface="Calibri" panose="020F0502020204030204" pitchFamily="34" charset="0"/>
                <a:cs typeface="Times New Roman" panose="02020603050405020304" pitchFamily="18" charset="0"/>
              </a:rPr>
              <a:t>If </a:t>
            </a:r>
            <a:r>
              <a:rPr lang="en-US" sz="3200" b="1" dirty="0">
                <a:latin typeface="Calibri" panose="020F0502020204030204" pitchFamily="34" charset="0"/>
                <a:ea typeface="Calibri" panose="020F0502020204030204" pitchFamily="34" charset="0"/>
                <a:cs typeface="Times New Roman" panose="02020603050405020304" pitchFamily="18" charset="0"/>
              </a:rPr>
              <a:t>your </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modified adjusted gross income</a:t>
            </a:r>
            <a:r>
              <a:rPr lang="en-US" sz="3200" b="1" dirty="0">
                <a:latin typeface="Calibri" panose="020F0502020204030204" pitchFamily="34" charset="0"/>
                <a:ea typeface="Calibri" panose="020F0502020204030204" pitchFamily="34" charset="0"/>
                <a:cs typeface="Times New Roman" panose="02020603050405020304" pitchFamily="18" charset="0"/>
              </a:rPr>
              <a:t> is above </a:t>
            </a:r>
            <a:r>
              <a:rPr lang="en-US" sz="3200" b="1" dirty="0" smtClean="0">
                <a:latin typeface="Calibri" panose="020F0502020204030204" pitchFamily="34" charset="0"/>
                <a:ea typeface="Calibri" panose="020F0502020204030204" pitchFamily="34" charset="0"/>
                <a:cs typeface="Times New Roman" panose="02020603050405020304" pitchFamily="18" charset="0"/>
              </a:rPr>
              <a:t>limits, there’s a </a:t>
            </a:r>
            <a:r>
              <a:rPr lang="en-US" sz="3200" b="1" dirty="0">
                <a:latin typeface="Calibri" panose="020F0502020204030204" pitchFamily="34" charset="0"/>
                <a:ea typeface="Calibri" panose="020F0502020204030204" pitchFamily="34" charset="0"/>
                <a:cs typeface="Times New Roman" panose="02020603050405020304" pitchFamily="18" charset="0"/>
              </a:rPr>
              <a:t>gradual reduction in your contribution limits. </a:t>
            </a:r>
            <a:r>
              <a:rPr lang="en-US" sz="3200" b="1" dirty="0" smtClean="0">
                <a:latin typeface="Calibri" panose="020F0502020204030204" pitchFamily="34" charset="0"/>
                <a:ea typeface="Calibri" panose="020F0502020204030204" pitchFamily="34" charset="0"/>
                <a:cs typeface="Times New Roman" panose="02020603050405020304" pitchFamily="18" charset="0"/>
              </a:rPr>
              <a:t>Tax </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credits</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US" sz="3200" dirty="0" smtClean="0"/>
              <a:t> </a:t>
            </a:r>
            <a:r>
              <a:rPr lang="en-US" sz="3200" dirty="0"/>
              <a:t>There are two education credits available: the </a:t>
            </a:r>
            <a:r>
              <a:rPr lang="en-US" sz="3200" dirty="0">
                <a:hlinkClick r:id="rId5" tooltip="American Opportunity Tax Credit (AOTC)"/>
              </a:rPr>
              <a:t>American Opportunity Tax Credit</a:t>
            </a:r>
            <a:r>
              <a:rPr lang="en-US" sz="3200" dirty="0"/>
              <a:t> and the </a:t>
            </a:r>
            <a:r>
              <a:rPr lang="en-US" sz="3200" dirty="0">
                <a:hlinkClick r:id="rId6" tooltip="Lifetime Learning Credit (LLC)"/>
              </a:rPr>
              <a:t>Lifetime Learning Credit</a:t>
            </a:r>
            <a:r>
              <a:rPr lang="en-US" sz="3200" dirty="0" smtClean="0"/>
              <a: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Tax </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deductions</a:t>
            </a:r>
            <a:r>
              <a:rPr lang="en-US" sz="3200" b="1" dirty="0">
                <a:latin typeface="Calibri" panose="020F0502020204030204" pitchFamily="34" charset="0"/>
                <a:ea typeface="Calibri" panose="020F0502020204030204" pitchFamily="34" charset="0"/>
                <a:cs typeface="Times New Roman" panose="02020603050405020304" pitchFamily="18" charset="0"/>
              </a:rPr>
              <a:t> and </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savings plans</a:t>
            </a:r>
            <a:r>
              <a:rPr lang="en-US" sz="3200" b="1" dirty="0">
                <a:latin typeface="Calibri" panose="020F0502020204030204" pitchFamily="34" charset="0"/>
                <a:ea typeface="Calibri" panose="020F0502020204030204" pitchFamily="34" charset="0"/>
                <a:cs typeface="Times New Roman" panose="02020603050405020304" pitchFamily="18" charset="0"/>
              </a:rPr>
              <a:t> can help </a:t>
            </a:r>
            <a:r>
              <a:rPr lang="en-US" sz="3200" b="1" dirty="0" smtClean="0">
                <a:latin typeface="Calibri" panose="020F0502020204030204" pitchFamily="34" charset="0"/>
                <a:ea typeface="Calibri" panose="020F0502020204030204" pitchFamily="34" charset="0"/>
                <a:cs typeface="Times New Roman" panose="02020603050405020304" pitchFamily="18" charset="0"/>
              </a:rPr>
              <a:t>taxpayers</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with</a:t>
            </a:r>
            <a:r>
              <a:rPr lang="en-US" sz="3200" b="1" dirty="0">
                <a:latin typeface="Calibri" panose="020F0502020204030204" pitchFamily="34" charset="0"/>
                <a:ea typeface="Calibri" panose="020F0502020204030204" pitchFamily="34" charset="0"/>
                <a:cs typeface="Times New Roman" panose="02020603050405020304" pitchFamily="18" charset="0"/>
              </a:rPr>
              <a:t> expenses for higher </a:t>
            </a:r>
            <a:r>
              <a:rPr lang="en-US" sz="3200" b="1" dirty="0" smtClean="0">
                <a:latin typeface="Calibri" panose="020F0502020204030204" pitchFamily="34" charset="0"/>
                <a:ea typeface="Calibri" panose="020F0502020204030204" pitchFamily="34" charset="0"/>
                <a:cs typeface="Times New Roman" panose="02020603050405020304" pitchFamily="18" charset="0"/>
              </a:rPr>
              <a:t>education.</a:t>
            </a:r>
          </a:p>
        </p:txBody>
      </p:sp>
    </p:spTree>
    <p:extLst>
      <p:ext uri="{BB962C8B-B14F-4D97-AF65-F5344CB8AC3E}">
        <p14:creationId xmlns:p14="http://schemas.microsoft.com/office/powerpoint/2010/main" val="2161467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060"/>
            <a:ext cx="12344400" cy="3649076"/>
          </a:xfrm>
          <a:prstGeom prst="rect">
            <a:avLst/>
          </a:prstGeom>
        </p:spPr>
        <p:txBody>
          <a:bodyPr wrap="square">
            <a:spAutoFit/>
          </a:bodyPr>
          <a:lstStyle/>
          <a:p>
            <a:pPr>
              <a:lnSpc>
                <a:spcPct val="107000"/>
              </a:lnSpc>
            </a:pPr>
            <a:r>
              <a:rPr lang="en-US" sz="2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smtClean="0">
                <a:effectLst/>
                <a:latin typeface="Arial" panose="020B0604020202020204" pitchFamily="34" charset="0"/>
                <a:ea typeface="Calibri" panose="020F0502020204030204" pitchFamily="34" charset="0"/>
                <a:cs typeface="Arial" panose="020B0604020202020204" pitchFamily="34" charset="0"/>
              </a:rPr>
              <a:t>Key Roth IRA Features</a:t>
            </a:r>
            <a:endParaRPr lang="en-US" sz="3600" dirty="0" smtClean="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smtClean="0">
                <a:effectLst/>
                <a:latin typeface="Arial" panose="020B0604020202020204" pitchFamily="34" charset="0"/>
                <a:ea typeface="Calibri" panose="020F0502020204030204" pitchFamily="34" charset="0"/>
                <a:cs typeface="Arial" panose="020B0604020202020204" pitchFamily="34" charset="0"/>
              </a:rPr>
              <a:t>      Roth IRAs contributions for spouses with no current income.</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smtClean="0">
                <a:effectLst/>
                <a:latin typeface="Arial" panose="020B0604020202020204" pitchFamily="34" charset="0"/>
                <a:ea typeface="Calibri" panose="020F0502020204030204" pitchFamily="34" charset="0"/>
                <a:cs typeface="Arial" panose="020B0604020202020204" pitchFamily="34" charset="0"/>
              </a:rPr>
              <a:t>  Contributions to Roth IRAs for minors Earned Income Self-employed, royalties, side-gigs, with a SEP IRA.</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600" dirty="0" smtClean="0">
                <a:effectLst/>
                <a:latin typeface="Arial" panose="020B0604020202020204" pitchFamily="34" charset="0"/>
                <a:ea typeface="Calibri" panose="020F0502020204030204" pitchFamily="34" charset="0"/>
                <a:cs typeface="Arial" panose="020B0604020202020204" pitchFamily="34" charset="0"/>
              </a:rPr>
              <a:t>           “Complex”, Subject to RMD; but not QCD.</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27</a:t>
            </a:fld>
            <a:endParaRPr lang="en-US" dirty="0"/>
          </a:p>
        </p:txBody>
      </p:sp>
    </p:spTree>
    <p:extLst>
      <p:ext uri="{BB962C8B-B14F-4D97-AF65-F5344CB8AC3E}">
        <p14:creationId xmlns:p14="http://schemas.microsoft.com/office/powerpoint/2010/main" val="2780051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017"/>
            <a:ext cx="12609095" cy="5932521"/>
          </a:xfrm>
          <a:prstGeom prst="rect">
            <a:avLst/>
          </a:prstGeom>
        </p:spPr>
        <p:txBody>
          <a:bodyPr wrap="square">
            <a:spAutoFit/>
          </a:bodyPr>
          <a:lstStyle/>
          <a:p>
            <a:pPr>
              <a:lnSpc>
                <a:spcPct val="107000"/>
              </a:lnSpc>
              <a:spcAft>
                <a:spcPts val="800"/>
              </a:spcAft>
            </a:pPr>
            <a:r>
              <a:rPr lang="en-US" sz="4800" b="1" dirty="0">
                <a:latin typeface="Arial" panose="020B0604020202020204" pitchFamily="34" charset="0"/>
                <a:ea typeface="Calibri" panose="020F0502020204030204" pitchFamily="34" charset="0"/>
                <a:cs typeface="Times New Roman" panose="02020603050405020304" pitchFamily="18" charset="0"/>
              </a:rPr>
              <a:t>MANAGING QUALIFIED CHARITABLE DISTRIBUTIONS (QCD)</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4800" dirty="0">
                <a:latin typeface="Arial" panose="020B0604020202020204" pitchFamily="34" charset="0"/>
                <a:ea typeface="Calibri" panose="020F0502020204030204" pitchFamily="34" charset="0"/>
                <a:cs typeface="Times New Roman" panose="02020603050405020304" pitchFamily="18" charset="0"/>
              </a:rPr>
              <a:t>Carefully distribute, document, and inform your tax preparer or you may be taxed on the QCD distribution. </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4800" dirty="0" smtClean="0">
                <a:latin typeface="Arial" panose="020B0604020202020204" pitchFamily="34" charset="0"/>
                <a:ea typeface="Calibri" panose="020F0502020204030204" pitchFamily="34" charset="0"/>
                <a:cs typeface="Times New Roman" panose="02020603050405020304" pitchFamily="18" charset="0"/>
              </a:rPr>
              <a:t>Spouses/Partners coordinate QCDs</a:t>
            </a:r>
          </a:p>
          <a:p>
            <a:pPr marL="457200" marR="0">
              <a:lnSpc>
                <a:spcPct val="107000"/>
              </a:lnSpc>
              <a:spcBef>
                <a:spcPts val="0"/>
              </a:spcBef>
              <a:spcAft>
                <a:spcPts val="800"/>
              </a:spcAft>
            </a:pPr>
            <a:r>
              <a:rPr lang="en-US" sz="4800" dirty="0" smtClean="0">
                <a:latin typeface="Arial" panose="020B0604020202020204" pitchFamily="34" charset="0"/>
                <a:ea typeface="Calibri" panose="020F0502020204030204" pitchFamily="34" charset="0"/>
                <a:cs typeface="Times New Roman" panose="02020603050405020304" pitchFamily="18" charset="0"/>
              </a:rPr>
              <a:t>MN Rev. Takes Tax – File exempt Form.</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a:xfrm>
            <a:off x="7287127" y="6308223"/>
            <a:ext cx="2743200" cy="365125"/>
          </a:xfrm>
        </p:spPr>
        <p:txBody>
          <a:bodyPr/>
          <a:lstStyle/>
          <a:p>
            <a:endParaRPr lang="en-US" dirty="0"/>
          </a:p>
        </p:txBody>
      </p:sp>
    </p:spTree>
    <p:extLst>
      <p:ext uri="{BB962C8B-B14F-4D97-AF65-F5344CB8AC3E}">
        <p14:creationId xmlns:p14="http://schemas.microsoft.com/office/powerpoint/2010/main" val="332306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29</a:t>
            </a:fld>
            <a:endParaRPr lang="en-US" dirty="0"/>
          </a:p>
        </p:txBody>
      </p:sp>
      <p:sp>
        <p:nvSpPr>
          <p:cNvPr id="3" name="Rectangle 2"/>
          <p:cNvSpPr/>
          <p:nvPr/>
        </p:nvSpPr>
        <p:spPr>
          <a:xfrm>
            <a:off x="2268483" y="549651"/>
            <a:ext cx="8481847" cy="5624745"/>
          </a:xfrm>
          <a:prstGeom prst="rect">
            <a:avLst/>
          </a:prstGeom>
        </p:spPr>
        <p:txBody>
          <a:bodyPr wrap="square">
            <a:spAutoFit/>
          </a:bodyPr>
          <a:lstStyle/>
          <a:p>
            <a:pPr marL="457200" marR="0">
              <a:lnSpc>
                <a:spcPct val="107000"/>
              </a:lnSpc>
              <a:spcBef>
                <a:spcPts val="0"/>
              </a:spcBef>
              <a:spcAft>
                <a:spcPts val="0"/>
              </a:spcAft>
            </a:pPr>
            <a:r>
              <a:rPr lang="en-US" sz="4800" dirty="0" smtClean="0">
                <a:latin typeface="Arial" panose="020B0604020202020204" pitchFamily="34" charset="0"/>
                <a:ea typeface="Calibri" panose="020F0502020204030204" pitchFamily="34" charset="0"/>
                <a:cs typeface="Arial" panose="020B0604020202020204" pitchFamily="34" charset="0"/>
              </a:rPr>
              <a:t>       Consider QCD </a:t>
            </a:r>
            <a:r>
              <a:rPr lang="en-US" sz="4800" dirty="0">
                <a:latin typeface="Arial" panose="020B0604020202020204" pitchFamily="34" charset="0"/>
                <a:ea typeface="Calibri" panose="020F0502020204030204" pitchFamily="34" charset="0"/>
                <a:cs typeface="Arial" panose="020B0604020202020204" pitchFamily="34" charset="0"/>
              </a:rPr>
              <a:t>To</a:t>
            </a:r>
            <a:r>
              <a:rPr lang="en-US" sz="4800" dirty="0" smtClean="0">
                <a:latin typeface="Arial" panose="020B0604020202020204" pitchFamily="34" charset="0"/>
                <a:ea typeface="Calibri" panose="020F0502020204030204" pitchFamily="34" charset="0"/>
                <a:cs typeface="Arial" panose="020B0604020202020204" pitchFamily="34" charset="0"/>
              </a:rPr>
              <a:t>:</a:t>
            </a:r>
          </a:p>
          <a:p>
            <a:pPr marL="457200" marR="0">
              <a:lnSpc>
                <a:spcPct val="107000"/>
              </a:lnSpc>
              <a:spcBef>
                <a:spcPts val="0"/>
              </a:spcBef>
              <a:spcAft>
                <a:spcPts val="0"/>
              </a:spcAft>
            </a:pPr>
            <a:endParaRPr lang="en-US" sz="48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smtClean="0">
                <a:latin typeface="Arial" panose="020B0604020202020204" pitchFamily="34" charset="0"/>
                <a:ea typeface="Calibri" panose="020F0502020204030204" pitchFamily="34" charset="0"/>
                <a:cs typeface="Arial" panose="020B0604020202020204" pitchFamily="34" charset="0"/>
              </a:rPr>
              <a:t>Grandkid’s Charities</a:t>
            </a:r>
          </a:p>
          <a:p>
            <a:pPr marL="457200" marR="0">
              <a:lnSpc>
                <a:spcPct val="107000"/>
              </a:lnSpc>
              <a:spcBef>
                <a:spcPts val="0"/>
              </a:spcBef>
              <a:spcAft>
                <a:spcPts val="0"/>
              </a:spcAft>
            </a:pPr>
            <a:endParaRPr lang="en-US" sz="48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smtClean="0">
                <a:latin typeface="Arial" panose="020B0604020202020204" pitchFamily="34" charset="0"/>
                <a:ea typeface="Calibri" panose="020F0502020204030204" pitchFamily="34" charset="0"/>
                <a:cs typeface="Arial" panose="020B0604020202020204" pitchFamily="34" charset="0"/>
              </a:rPr>
              <a:t> Charities</a:t>
            </a:r>
          </a:p>
          <a:p>
            <a:pPr marL="457200" marR="0">
              <a:lnSpc>
                <a:spcPct val="107000"/>
              </a:lnSpc>
              <a:spcBef>
                <a:spcPts val="0"/>
              </a:spcBef>
              <a:spcAft>
                <a:spcPts val="0"/>
              </a:spcAft>
            </a:pPr>
            <a:endParaRPr lang="en-US" sz="48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4800" dirty="0" smtClean="0">
                <a:latin typeface="Arial" panose="020B0604020202020204" pitchFamily="34" charset="0"/>
                <a:ea typeface="Calibri" panose="020F0502020204030204" pitchFamily="34" charset="0"/>
                <a:cs typeface="Arial" panose="020B0604020202020204" pitchFamily="34" charset="0"/>
              </a:rPr>
              <a:t>Spouses/Partners’ Charities</a:t>
            </a:r>
            <a:endParaRPr lang="en-US" sz="4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651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11895667" cy="914399"/>
          </a:xfrm>
        </p:spPr>
        <p:txBody>
          <a:bodyPr>
            <a:normAutofit fontScale="90000"/>
          </a:bodyPr>
          <a:lstStyle/>
          <a:p>
            <a:r>
              <a:rPr lang="en-US" dirty="0"/>
              <a:t>Make </a:t>
            </a:r>
            <a:r>
              <a:rPr lang="en-US" dirty="0" smtClean="0"/>
              <a:t>moves </a:t>
            </a:r>
            <a:r>
              <a:rPr lang="en-US" dirty="0"/>
              <a:t>before year-end to stay ahead of Uncle Sam</a:t>
            </a:r>
            <a:br>
              <a:rPr lang="en-US" dirty="0"/>
            </a:br>
            <a:endParaRPr lang="en-US" dirty="0"/>
          </a:p>
        </p:txBody>
      </p:sp>
      <p:pic>
        <p:nvPicPr>
          <p:cNvPr id="4" name="Content Placeholder 3" descr="https://images.wsj.net/im-402411?width=860&amp;height=57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6043" y="1244600"/>
            <a:ext cx="7548188" cy="5029200"/>
          </a:xfrm>
          <a:prstGeom prst="rect">
            <a:avLst/>
          </a:prstGeom>
          <a:noFill/>
          <a:ln>
            <a:noFill/>
          </a:ln>
        </p:spPr>
      </p:pic>
      <p:sp>
        <p:nvSpPr>
          <p:cNvPr id="5" name="Rectangle 4"/>
          <p:cNvSpPr/>
          <p:nvPr/>
        </p:nvSpPr>
        <p:spPr>
          <a:xfrm>
            <a:off x="4292600" y="5904468"/>
            <a:ext cx="3293533" cy="369332"/>
          </a:xfrm>
          <a:prstGeom prst="rect">
            <a:avLst/>
          </a:prstGeom>
        </p:spPr>
        <p:txBody>
          <a:bodyPr wrap="square">
            <a:spAutoFit/>
          </a:bodyPr>
          <a:lstStyle/>
          <a:p>
            <a:r>
              <a:rPr lang="en-US" dirty="0"/>
              <a:t>Illustration: Kiersten Essenpreis </a:t>
            </a:r>
          </a:p>
        </p:txBody>
      </p:sp>
    </p:spTree>
    <p:extLst>
      <p:ext uri="{BB962C8B-B14F-4D97-AF65-F5344CB8AC3E}">
        <p14:creationId xmlns:p14="http://schemas.microsoft.com/office/powerpoint/2010/main" val="3501351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916"/>
            <a:ext cx="11963400" cy="5771836"/>
          </a:xfrm>
          <a:prstGeom prst="rect">
            <a:avLst/>
          </a:prstGeom>
        </p:spPr>
        <p:txBody>
          <a:bodyPr wrap="square">
            <a:spAutoFit/>
          </a:bodyPr>
          <a:lstStyle/>
          <a:p>
            <a:pPr>
              <a:lnSpc>
                <a:spcPct val="107000"/>
              </a:lnSpc>
              <a:spcAft>
                <a:spcPts val="800"/>
              </a:spcAft>
            </a:pPr>
            <a:r>
              <a:rPr lang="en-US" sz="4000" u="sng" dirty="0">
                <a:latin typeface="Arial" panose="020B0604020202020204" pitchFamily="34" charset="0"/>
                <a:ea typeface="Calibri" panose="020F0502020204030204" pitchFamily="34" charset="0"/>
                <a:cs typeface="Arial" panose="020B0604020202020204" pitchFamily="34" charset="0"/>
              </a:rPr>
              <a:t>Making Qualified Charitable Distributions (QCD) </a:t>
            </a:r>
            <a:endParaRPr lang="en-US" sz="4000" u="sng"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Carefully </a:t>
            </a:r>
            <a:r>
              <a:rPr lang="en-US" sz="4000" dirty="0">
                <a:latin typeface="Arial" panose="020B0604020202020204" pitchFamily="34" charset="0"/>
                <a:ea typeface="Calibri" panose="020F0502020204030204" pitchFamily="34" charset="0"/>
                <a:cs typeface="Arial" panose="020B0604020202020204" pitchFamily="34" charset="0"/>
              </a:rPr>
              <a:t>document the </a:t>
            </a:r>
            <a:r>
              <a:rPr lang="en-US" sz="4000" dirty="0" smtClean="0">
                <a:latin typeface="Arial" panose="020B0604020202020204" pitchFamily="34" charset="0"/>
                <a:ea typeface="Calibri" panose="020F0502020204030204" pitchFamily="34" charset="0"/>
                <a:cs typeface="Arial" panose="020B0604020202020204" pitchFamily="34" charset="0"/>
              </a:rPr>
              <a:t>transfer.</a:t>
            </a:r>
          </a:p>
          <a:p>
            <a:pPr>
              <a:lnSpc>
                <a:spcPct val="107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Tell tax preparer: Form 1099-R, (07), “Normal Dist.”  Signal Fed tax withheld 0, But MN?</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Distributions </a:t>
            </a:r>
            <a:r>
              <a:rPr lang="en-US" sz="4000" dirty="0" smtClean="0">
                <a:latin typeface="Arial" panose="020B0604020202020204" pitchFamily="34" charset="0"/>
                <a:ea typeface="Calibri" panose="020F0502020204030204" pitchFamily="34" charset="0"/>
                <a:cs typeface="Arial" panose="020B0604020202020204" pitchFamily="34" charset="0"/>
              </a:rPr>
              <a:t>QCDs honor</a:t>
            </a:r>
            <a:r>
              <a:rPr lang="en-US" sz="4000" dirty="0">
                <a:latin typeface="Arial" panose="020B0604020202020204" pitchFamily="34" charset="0"/>
                <a:ea typeface="Calibri" panose="020F0502020204030204" pitchFamily="34" charset="0"/>
                <a:cs typeface="Arial" panose="020B0604020202020204" pitchFamily="34" charset="0"/>
              </a:rPr>
              <a:t>: Veterans, </a:t>
            </a:r>
            <a:r>
              <a:rPr lang="en-US" sz="4000" dirty="0" smtClean="0">
                <a:latin typeface="Arial" panose="020B0604020202020204" pitchFamily="34" charset="0"/>
                <a:ea typeface="Calibri" panose="020F0502020204030204" pitchFamily="34" charset="0"/>
                <a:cs typeface="Arial" panose="020B0604020202020204" pitchFamily="34" charset="0"/>
              </a:rPr>
              <a:t>First </a:t>
            </a:r>
            <a:r>
              <a:rPr lang="en-US" sz="4000" dirty="0">
                <a:latin typeface="Arial" panose="020B0604020202020204" pitchFamily="34" charset="0"/>
                <a:ea typeface="Calibri" panose="020F0502020204030204" pitchFamily="34" charset="0"/>
                <a:cs typeface="Arial" panose="020B0604020202020204" pitchFamily="34" charset="0"/>
              </a:rPr>
              <a:t>Responders; Religion, </a:t>
            </a:r>
            <a:r>
              <a:rPr lang="en-US" sz="4000" dirty="0" smtClean="0">
                <a:latin typeface="Arial" panose="020B0604020202020204" pitchFamily="34" charset="0"/>
                <a:ea typeface="Calibri" panose="020F0502020204030204" pitchFamily="34" charset="0"/>
                <a:cs typeface="Arial" panose="020B0604020202020204" pitchFamily="34" charset="0"/>
              </a:rPr>
              <a:t>UMN Foundation; be Specific.</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30</a:t>
            </a:fld>
            <a:endParaRPr lang="en-US" dirty="0"/>
          </a:p>
        </p:txBody>
      </p:sp>
    </p:spTree>
    <p:extLst>
      <p:ext uri="{BB962C8B-B14F-4D97-AF65-F5344CB8AC3E}">
        <p14:creationId xmlns:p14="http://schemas.microsoft.com/office/powerpoint/2010/main" val="3789332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2966"/>
            <a:ext cx="12192000" cy="5464060"/>
          </a:xfrm>
          <a:prstGeom prst="rect">
            <a:avLst/>
          </a:prstGeom>
        </p:spPr>
        <p:txBody>
          <a:bodyPr wrap="square">
            <a:spAutoFit/>
          </a:bodyPr>
          <a:lstStyle/>
          <a:p>
            <a:pPr marL="457200" marR="0">
              <a:lnSpc>
                <a:spcPct val="107000"/>
              </a:lnSpc>
              <a:spcBef>
                <a:spcPts val="0"/>
              </a:spcBef>
              <a:spcAft>
                <a:spcPts val="800"/>
              </a:spcAft>
            </a:pPr>
            <a:r>
              <a:rPr lang="en-US" sz="4000" b="1" dirty="0" smtClean="0">
                <a:latin typeface="Arial" panose="020B0604020202020204" pitchFamily="34" charset="0"/>
                <a:ea typeface="Calibri" panose="020F0502020204030204" pitchFamily="34" charset="0"/>
                <a:cs typeface="Times New Roman" panose="02020603050405020304" pitchFamily="18" charset="0"/>
              </a:rPr>
              <a:t>                  FUNDING </a:t>
            </a:r>
            <a:r>
              <a:rPr lang="en-US" sz="4000" b="1" dirty="0">
                <a:latin typeface="Arial" panose="020B0604020202020204" pitchFamily="34" charset="0"/>
                <a:ea typeface="Calibri" panose="020F0502020204030204" pitchFamily="34" charset="0"/>
                <a:cs typeface="Times New Roman" panose="02020603050405020304" pitchFamily="18" charset="0"/>
              </a:rPr>
              <a:t>ROTH IRAs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It’s </a:t>
            </a:r>
            <a:r>
              <a:rPr lang="en-US" sz="4000" dirty="0">
                <a:latin typeface="Arial" panose="020B0604020202020204" pitchFamily="34" charset="0"/>
                <a:ea typeface="Calibri" panose="020F0502020204030204" pitchFamily="34" charset="0"/>
                <a:cs typeface="Times New Roman" panose="02020603050405020304" pitchFamily="18" charset="0"/>
              </a:rPr>
              <a:t>all in </a:t>
            </a:r>
            <a:r>
              <a:rPr lang="en-US" sz="4000" b="1"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Ed Slott and Company, </a:t>
            </a:r>
            <a:r>
              <a:rPr lang="en-US" sz="4000" b="1"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rPr>
              <a:t>LLC, Book</a:t>
            </a:r>
            <a:r>
              <a:rPr lang="en-US" sz="4000" i="1"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An </a:t>
            </a:r>
            <a:r>
              <a:rPr lang="en-US" sz="4000" dirty="0">
                <a:latin typeface="Arial" panose="020B0604020202020204" pitchFamily="34" charset="0"/>
                <a:ea typeface="Calibri" panose="020F0502020204030204" pitchFamily="34" charset="0"/>
                <a:cs typeface="Times New Roman" panose="02020603050405020304" pitchFamily="18" charset="0"/>
              </a:rPr>
              <a:t>action plan to help you make sure your retirement savings aren't depleted by taxes (Not so easy when you are retired.) </a:t>
            </a: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Have only a </a:t>
            </a:r>
            <a:r>
              <a:rPr lang="en-US" sz="4000" dirty="0">
                <a:latin typeface="Arial" panose="020B0604020202020204" pitchFamily="34" charset="0"/>
                <a:ea typeface="Calibri" panose="020F0502020204030204" pitchFamily="34" charset="0"/>
                <a:cs typeface="Times New Roman" panose="02020603050405020304" pitchFamily="18" charset="0"/>
              </a:rPr>
              <a:t>person </a:t>
            </a:r>
            <a:r>
              <a:rPr lang="en-US" sz="4000" dirty="0" smtClean="0">
                <a:latin typeface="Arial" panose="020B0604020202020204" pitchFamily="34" charset="0"/>
                <a:ea typeface="Calibri" panose="020F0502020204030204" pitchFamily="34" charset="0"/>
                <a:cs typeface="Times New Roman" panose="02020603050405020304" pitchFamily="18" charset="0"/>
              </a:rPr>
              <a:t>beneficiaries on a Roth, </a:t>
            </a:r>
            <a:r>
              <a:rPr lang="en-US" sz="4000" dirty="0">
                <a:latin typeface="Arial" panose="020B0604020202020204" pitchFamily="34" charset="0"/>
                <a:ea typeface="Calibri" panose="020F0502020204030204" pitchFamily="34" charset="0"/>
                <a:cs typeface="Times New Roman" panose="02020603050405020304" pitchFamily="18" charset="0"/>
              </a:rPr>
              <a:t>not a Charity. (More in Estate Planning </a:t>
            </a:r>
            <a:r>
              <a:rPr lang="en-US" sz="4000" dirty="0" smtClean="0">
                <a:latin typeface="Arial" panose="020B0604020202020204" pitchFamily="34" charset="0"/>
                <a:ea typeface="Calibri" panose="020F0502020204030204" pitchFamily="34" charset="0"/>
                <a:cs typeface="Times New Roman" panose="02020603050405020304" pitchFamily="18" charset="0"/>
              </a:rPr>
              <a:t>Workshop)</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31</a:t>
            </a:fld>
            <a:endParaRPr lang="en-US" dirty="0"/>
          </a:p>
        </p:txBody>
      </p:sp>
    </p:spTree>
    <p:extLst>
      <p:ext uri="{BB962C8B-B14F-4D97-AF65-F5344CB8AC3E}">
        <p14:creationId xmlns:p14="http://schemas.microsoft.com/office/powerpoint/2010/main" val="1843256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326" y="548431"/>
            <a:ext cx="13034210" cy="5229637"/>
          </a:xfrm>
          <a:prstGeom prst="rect">
            <a:avLst/>
          </a:prstGeom>
        </p:spPr>
        <p:txBody>
          <a:bodyPr wrap="square">
            <a:spAutoFit/>
          </a:bodyPr>
          <a:lstStyle/>
          <a:p>
            <a:pPr marL="457200" marR="0">
              <a:lnSpc>
                <a:spcPct val="107000"/>
              </a:lnSpc>
              <a:spcBef>
                <a:spcPts val="0"/>
              </a:spcBef>
              <a:spcAft>
                <a:spcPts val="0"/>
              </a:spcAft>
            </a:pPr>
            <a:r>
              <a:rPr lang="en-US" sz="4800" dirty="0" smtClean="0">
                <a:latin typeface="Arial" panose="020B0604020202020204" pitchFamily="34" charset="0"/>
                <a:ea typeface="Calibri" panose="020F0502020204030204" pitchFamily="34" charset="0"/>
                <a:cs typeface="Times New Roman" panose="02020603050405020304" pitchFamily="18" charset="0"/>
              </a:rPr>
              <a:t>   Why </a:t>
            </a:r>
            <a:r>
              <a:rPr lang="en-US" sz="4800" dirty="0">
                <a:latin typeface="Arial" panose="020B0604020202020204" pitchFamily="34" charset="0"/>
                <a:ea typeface="Calibri" panose="020F0502020204030204" pitchFamily="34" charset="0"/>
                <a:cs typeface="Times New Roman" panose="02020603050405020304" pitchFamily="18" charset="0"/>
              </a:rPr>
              <a:t>consider a Roth conversion now</a:t>
            </a:r>
            <a:r>
              <a:rPr lang="en-US" sz="4800" dirty="0" smtClean="0">
                <a:latin typeface="Arial" panose="020B060402020202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4800" dirty="0">
                <a:latin typeface="Arial" panose="020B0604020202020204" pitchFamily="34" charset="0"/>
                <a:ea typeface="Calibri" panose="020F0502020204030204" pitchFamily="34" charset="0"/>
                <a:cs typeface="Times New Roman" panose="02020603050405020304" pitchFamily="18" charset="0"/>
              </a:rPr>
              <a:t> </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a:latin typeface="Arial" panose="020B0604020202020204" pitchFamily="34" charset="0"/>
                <a:ea typeface="Calibri" panose="020F0502020204030204" pitchFamily="34" charset="0"/>
                <a:cs typeface="Times New Roman" panose="02020603050405020304" pitchFamily="18" charset="0"/>
              </a:rPr>
              <a:t>What to invest in</a:t>
            </a:r>
            <a:r>
              <a:rPr lang="en-US" sz="4800" dirty="0" smtClean="0">
                <a:latin typeface="Arial" panose="020B060402020202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Taxes could rise, making a Roth </a:t>
            </a:r>
            <a:r>
              <a:rPr lang="en-US" sz="4800" dirty="0" smtClean="0">
                <a:latin typeface="Calibri" panose="020F0502020204030204" pitchFamily="34" charset="0"/>
                <a:ea typeface="Calibri" panose="020F0502020204030204" pitchFamily="34" charset="0"/>
                <a:cs typeface="Times New Roman" panose="02020603050405020304" pitchFamily="18" charset="0"/>
              </a:rPr>
              <a:t>conversion </a:t>
            </a:r>
            <a:r>
              <a:rPr lang="en-US" sz="4800" dirty="0">
                <a:latin typeface="Calibri" panose="020F0502020204030204" pitchFamily="34" charset="0"/>
                <a:ea typeface="Calibri" panose="020F0502020204030204" pitchFamily="34" charset="0"/>
                <a:cs typeface="Times New Roman" panose="02020603050405020304" pitchFamily="18" charset="0"/>
              </a:rPr>
              <a:t>a timely strategy to consider.</a:t>
            </a:r>
          </a:p>
          <a:p>
            <a:pPr marL="457200" marR="0">
              <a:lnSpc>
                <a:spcPct val="107000"/>
              </a:lnSpc>
              <a:spcBef>
                <a:spcPts val="0"/>
              </a:spcBef>
              <a:spcAft>
                <a:spcPts val="0"/>
              </a:spcAft>
            </a:pP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36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https://www.fidelity.com/learning-center/personal-finance/retirement/answers-to-roth-conversion-questions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32</a:t>
            </a:fld>
            <a:endParaRPr lang="en-US" dirty="0"/>
          </a:p>
        </p:txBody>
      </p:sp>
    </p:spTree>
    <p:extLst>
      <p:ext uri="{BB962C8B-B14F-4D97-AF65-F5344CB8AC3E}">
        <p14:creationId xmlns:p14="http://schemas.microsoft.com/office/powerpoint/2010/main" val="423759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860595"/>
            <a:ext cx="12921916" cy="4977581"/>
          </a:xfrm>
          <a:prstGeom prst="rect">
            <a:avLst/>
          </a:prstGeom>
        </p:spPr>
        <p:txBody>
          <a:bodyPr wrap="square">
            <a:spAutoFit/>
          </a:bodyPr>
          <a:lstStyle/>
          <a:p>
            <a:pPr marL="457200" marR="0">
              <a:lnSpc>
                <a:spcPct val="107000"/>
              </a:lnSpc>
              <a:spcBef>
                <a:spcPts val="0"/>
              </a:spcBef>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USING A DONOR ADVISED ENDOWMENT FUND</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Good </a:t>
            </a:r>
            <a:r>
              <a:rPr lang="en-US" sz="4400" dirty="0" smtClean="0">
                <a:latin typeface="Arial" panose="020B0604020202020204" pitchFamily="34" charset="0"/>
                <a:ea typeface="Calibri" panose="020F0502020204030204" pitchFamily="34" charset="0"/>
                <a:cs typeface="Times New Roman" panose="02020603050405020304" pitchFamily="18" charset="0"/>
              </a:rPr>
              <a:t>yearend </a:t>
            </a:r>
            <a:r>
              <a:rPr lang="en-US" sz="4400" dirty="0">
                <a:latin typeface="Arial" panose="020B0604020202020204" pitchFamily="34" charset="0"/>
                <a:ea typeface="Calibri" panose="020F0502020204030204" pitchFamily="34" charset="0"/>
                <a:cs typeface="Times New Roman" panose="02020603050405020304" pitchFamily="18" charset="0"/>
              </a:rPr>
              <a:t>tax </a:t>
            </a:r>
            <a:r>
              <a:rPr lang="en-US" sz="4400" dirty="0" smtClean="0">
                <a:latin typeface="Arial" panose="020B0604020202020204" pitchFamily="34" charset="0"/>
                <a:ea typeface="Calibri" panose="020F0502020204030204" pitchFamily="34" charset="0"/>
                <a:cs typeface="Times New Roman" panose="02020603050405020304" pitchFamily="18" charset="0"/>
              </a:rPr>
              <a:t>planning for future charitable distributions.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Warning: Distributions </a:t>
            </a:r>
            <a:r>
              <a:rPr lang="en-US" sz="4400" dirty="0" smtClean="0">
                <a:latin typeface="Arial" panose="020B0604020202020204" pitchFamily="34" charset="0"/>
                <a:ea typeface="Calibri" panose="020F0502020204030204" pitchFamily="34" charset="0"/>
                <a:cs typeface="Times New Roman" panose="02020603050405020304" pitchFamily="18" charset="0"/>
              </a:rPr>
              <a:t>do not qualify RMDs, </a:t>
            </a:r>
            <a:r>
              <a:rPr lang="en-US" sz="4400" dirty="0">
                <a:latin typeface="Arial" panose="020B0604020202020204" pitchFamily="34" charset="0"/>
                <a:ea typeface="Calibri" panose="020F0502020204030204" pitchFamily="34" charset="0"/>
                <a:cs typeface="Times New Roman" panose="02020603050405020304" pitchFamily="18" charset="0"/>
              </a:rPr>
              <a:t>and </a:t>
            </a:r>
            <a:r>
              <a:rPr lang="en-US" sz="4400" dirty="0" smtClean="0">
                <a:latin typeface="Arial" panose="020B0604020202020204" pitchFamily="34" charset="0"/>
                <a:ea typeface="Calibri" panose="020F0502020204030204" pitchFamily="34" charset="0"/>
                <a:cs typeface="Times New Roman" panose="02020603050405020304" pitchFamily="18" charset="0"/>
              </a:rPr>
              <a:t> </a:t>
            </a:r>
            <a:r>
              <a:rPr lang="en-US" sz="4400" dirty="0">
                <a:latin typeface="Arial" panose="020B0604020202020204" pitchFamily="34" charset="0"/>
                <a:ea typeface="Calibri" panose="020F0502020204030204" pitchFamily="34" charset="0"/>
                <a:cs typeface="Times New Roman" panose="02020603050405020304" pitchFamily="18" charset="0"/>
              </a:rPr>
              <a:t>not deductible; only contributions are deductible when you Itemize. Fidelity web site: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https://www.fidelitycharitable.org/insights.html?_ga=2.237356480.1568814149.1631481977-1485351185.1561653700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33</a:t>
            </a:fld>
            <a:endParaRPr lang="en-US" dirty="0"/>
          </a:p>
        </p:txBody>
      </p:sp>
    </p:spTree>
    <p:extLst>
      <p:ext uri="{BB962C8B-B14F-4D97-AF65-F5344CB8AC3E}">
        <p14:creationId xmlns:p14="http://schemas.microsoft.com/office/powerpoint/2010/main" val="2566975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 y="0"/>
            <a:ext cx="12171680" cy="6503960"/>
          </a:xfrm>
          <a:prstGeom prst="rect">
            <a:avLst/>
          </a:prstGeom>
        </p:spPr>
        <p:txBody>
          <a:bodyPr wrap="square">
            <a:spAutoFit/>
          </a:bodyPr>
          <a:lstStyle/>
          <a:p>
            <a:pPr>
              <a:lnSpc>
                <a:spcPct val="107000"/>
              </a:lnSpc>
              <a:spcAft>
                <a:spcPts val="800"/>
              </a:spcAft>
            </a:pPr>
            <a:r>
              <a:rPr lang="en-US" sz="4800" dirty="0">
                <a:latin typeface="Arial" panose="020B0604020202020204" pitchFamily="34" charset="0"/>
                <a:ea typeface="Calibri" panose="020F0502020204030204" pitchFamily="34" charset="0"/>
                <a:cs typeface="Arial" panose="020B0604020202020204" pitchFamily="34" charset="0"/>
              </a:rPr>
              <a:t>Make your Donation on line or Call Fidelity </a:t>
            </a:r>
            <a:r>
              <a:rPr lang="en-US" sz="4800" dirty="0" smtClean="0">
                <a:latin typeface="Arial" panose="020B0604020202020204" pitchFamily="34" charset="0"/>
                <a:ea typeface="Calibri" panose="020F0502020204030204" pitchFamily="34" charset="0"/>
                <a:cs typeface="Arial" panose="020B0604020202020204" pitchFamily="34" charset="0"/>
              </a:rPr>
              <a:t>Retirement: </a:t>
            </a:r>
            <a:r>
              <a:rPr lang="en-US" sz="3200" dirty="0" smtClean="0">
                <a:latin typeface="Arial" panose="020B0604020202020204" pitchFamily="34" charset="0"/>
                <a:ea typeface="Calibri" panose="020F0502020204030204" pitchFamily="34" charset="0"/>
                <a:cs typeface="Arial" panose="020B0604020202020204" pitchFamily="34" charset="0"/>
              </a:rPr>
              <a:t>800-343-0860. Log in. </a:t>
            </a:r>
            <a:r>
              <a:rPr lang="en-US" sz="3200" dirty="0">
                <a:latin typeface="Arial" panose="020B0604020202020204" pitchFamily="34" charset="0"/>
                <a:ea typeface="Calibri" panose="020F0502020204030204" pitchFamily="34" charset="0"/>
                <a:cs typeface="Arial" panose="020B0604020202020204" pitchFamily="34" charset="0"/>
              </a:rPr>
              <a:t>On “All </a:t>
            </a:r>
            <a:r>
              <a:rPr lang="en-US" sz="3200" dirty="0" smtClean="0">
                <a:latin typeface="Arial" panose="020B0604020202020204" pitchFamily="34" charset="0"/>
                <a:ea typeface="Calibri" panose="020F0502020204030204" pitchFamily="34" charset="0"/>
                <a:cs typeface="Arial" panose="020B0604020202020204" pitchFamily="34" charset="0"/>
              </a:rPr>
              <a:t>Accounts” page. </a:t>
            </a:r>
            <a:r>
              <a:rPr lang="en-US" sz="3200" dirty="0">
                <a:latin typeface="Arial" panose="020B0604020202020204" pitchFamily="34" charset="0"/>
                <a:ea typeface="Calibri" panose="020F0502020204030204" pitchFamily="34" charset="0"/>
                <a:cs typeface="Arial" panose="020B0604020202020204" pitchFamily="34" charset="0"/>
              </a:rPr>
              <a:t>Go to search </a:t>
            </a:r>
            <a:r>
              <a:rPr lang="en-US" sz="3200" dirty="0" smtClean="0">
                <a:latin typeface="Arial" panose="020B0604020202020204" pitchFamily="34" charset="0"/>
                <a:ea typeface="Calibri" panose="020F0502020204030204" pitchFamily="34" charset="0"/>
                <a:cs typeface="Arial" panose="020B0604020202020204" pitchFamily="34" charset="0"/>
              </a:rPr>
              <a:t>in upper right </a:t>
            </a:r>
            <a:r>
              <a:rPr lang="en-US" sz="3200" dirty="0">
                <a:latin typeface="Arial" panose="020B0604020202020204" pitchFamily="34" charset="0"/>
                <a:ea typeface="Calibri" panose="020F0502020204030204" pitchFamily="34" charset="0"/>
                <a:cs typeface="Arial" panose="020B0604020202020204" pitchFamily="34" charset="0"/>
              </a:rPr>
              <a:t>corner; put in </a:t>
            </a:r>
            <a:r>
              <a:rPr lang="en-US" sz="3200" dirty="0" smtClean="0">
                <a:latin typeface="Arial" panose="020B0604020202020204" pitchFamily="34" charset="0"/>
                <a:ea typeface="Calibri" panose="020F0502020204030204" pitchFamily="34" charset="0"/>
                <a:cs typeface="Arial" panose="020B0604020202020204" pitchFamily="34" charset="0"/>
              </a:rPr>
              <a:t>QCD.</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Click </a:t>
            </a:r>
            <a:r>
              <a:rPr lang="en-US" sz="3200" dirty="0" smtClean="0">
                <a:latin typeface="Arial" panose="020B0604020202020204" pitchFamily="34" charset="0"/>
                <a:ea typeface="Calibri" panose="020F0502020204030204" pitchFamily="34" charset="0"/>
                <a:cs typeface="Arial" panose="020B0604020202020204" pitchFamily="34" charset="0"/>
              </a:rPr>
              <a:t>On: </a:t>
            </a:r>
            <a:r>
              <a:rPr lang="en-US" sz="3200" dirty="0">
                <a:latin typeface="Arial" panose="020B0604020202020204" pitchFamily="34" charset="0"/>
                <a:ea typeface="Calibri" panose="020F0502020204030204" pitchFamily="34" charset="0"/>
                <a:cs typeface="Arial" panose="020B0604020202020204" pitchFamily="34" charset="0"/>
              </a:rPr>
              <a:t>Qualified charitable distributions (QCD) - IRA one-time withdrawal online </a:t>
            </a:r>
            <a:r>
              <a:rPr lang="en-US" sz="3200" dirty="0" smtClean="0">
                <a:latin typeface="Arial" panose="020B0604020202020204" pitchFamily="34" charset="0"/>
                <a:ea typeface="Calibri" panose="020F0502020204030204" pitchFamily="34" charset="0"/>
                <a:cs typeface="Arial" panose="020B0604020202020204" pitchFamily="34" charset="0"/>
              </a:rPr>
              <a:t>form.</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a:latin typeface="Arial" panose="020B0604020202020204" pitchFamily="34" charset="0"/>
                <a:ea typeface="Calibri" panose="020F0502020204030204" pitchFamily="34" charset="0"/>
                <a:cs typeface="Arial" panose="020B0604020202020204" pitchFamily="34" charset="0"/>
              </a:rPr>
              <a:t>Make a donation to an eligible charity.</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From which account do you want to initiate the distribution?</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Select your IRA or IRA Rollover account (not a </a:t>
            </a:r>
            <a:r>
              <a:rPr lang="en-US" sz="2400" dirty="0" smtClean="0">
                <a:latin typeface="Arial" panose="020B0604020202020204" pitchFamily="34" charset="0"/>
                <a:ea typeface="Calibri" panose="020F0502020204030204" pitchFamily="34" charset="0"/>
                <a:cs typeface="Arial" panose="020B0604020202020204" pitchFamily="34" charset="0"/>
              </a:rPr>
              <a:t>Roth </a:t>
            </a:r>
            <a:r>
              <a:rPr lang="en-US" sz="2400" dirty="0">
                <a:latin typeface="Arial" panose="020B0604020202020204" pitchFamily="34" charset="0"/>
                <a:ea typeface="Calibri" panose="020F0502020204030204" pitchFamily="34" charset="0"/>
                <a:cs typeface="Arial" panose="020B0604020202020204" pitchFamily="34" charset="0"/>
              </a:rPr>
              <a:t>IRA)</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Continue: Name of </a:t>
            </a:r>
            <a:r>
              <a:rPr lang="en-US" sz="2400" dirty="0" smtClean="0">
                <a:latin typeface="Arial" panose="020B0604020202020204" pitchFamily="34" charset="0"/>
                <a:ea typeface="Calibri" panose="020F0502020204030204" pitchFamily="34" charset="0"/>
                <a:cs typeface="Arial" panose="020B0604020202020204" pitchFamily="34" charset="0"/>
              </a:rPr>
              <a:t>Charity. Where sent, </a:t>
            </a:r>
            <a:r>
              <a:rPr lang="en-US" sz="2400" dirty="0">
                <a:latin typeface="Arial" panose="020B0604020202020204" pitchFamily="34" charset="0"/>
                <a:ea typeface="Calibri" panose="020F0502020204030204" pitchFamily="34" charset="0"/>
                <a:cs typeface="Arial" panose="020B0604020202020204" pitchFamily="34" charset="0"/>
              </a:rPr>
              <a:t>charity address? Or yours?</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Additional information on check Memo.  Don’t put </a:t>
            </a:r>
            <a:r>
              <a:rPr lang="en-US" sz="2400" dirty="0" smtClean="0">
                <a:latin typeface="Arial" panose="020B0604020202020204" pitchFamily="34" charset="0"/>
                <a:ea typeface="Calibri" panose="020F0502020204030204" pitchFamily="34" charset="0"/>
                <a:cs typeface="Arial" panose="020B0604020202020204" pitchFamily="34" charset="0"/>
              </a:rPr>
              <a:t>thanks </a:t>
            </a:r>
            <a:r>
              <a:rPr lang="en-US" sz="2400" dirty="0">
                <a:latin typeface="Arial" panose="020B0604020202020204" pitchFamily="34" charset="0"/>
                <a:ea typeface="Calibri" panose="020F0502020204030204" pitchFamily="34" charset="0"/>
                <a:cs typeface="Arial" panose="020B0604020202020204" pitchFamily="34" charset="0"/>
              </a:rPr>
              <a:t>for the Teddy Bear or </a:t>
            </a:r>
            <a:r>
              <a:rPr lang="en-US" sz="2400" dirty="0" smtClean="0">
                <a:latin typeface="Arial" panose="020B0604020202020204" pitchFamily="34" charset="0"/>
                <a:ea typeface="Calibri" panose="020F0502020204030204" pitchFamily="34" charset="0"/>
                <a:cs typeface="Arial" panose="020B0604020202020204" pitchFamily="34" charset="0"/>
              </a:rPr>
              <a:t>thanks </a:t>
            </a:r>
            <a:r>
              <a:rPr lang="en-US" sz="2400" dirty="0">
                <a:latin typeface="Arial" panose="020B0604020202020204" pitchFamily="34" charset="0"/>
                <a:ea typeface="Calibri" panose="020F0502020204030204" pitchFamily="34" charset="0"/>
                <a:cs typeface="Arial" panose="020B0604020202020204" pitchFamily="34" charset="0"/>
              </a:rPr>
              <a:t>for </a:t>
            </a:r>
            <a:r>
              <a:rPr lang="en-US" sz="2400" dirty="0" smtClean="0">
                <a:latin typeface="Arial" panose="020B0604020202020204" pitchFamily="34" charset="0"/>
                <a:ea typeface="Calibri" panose="020F0502020204030204" pitchFamily="34" charset="0"/>
                <a:cs typeface="Arial" panose="020B0604020202020204" pitchFamily="34" charset="0"/>
              </a:rPr>
              <a:t>membership, state: “No Goods or Services were exchanged”.  </a:t>
            </a:r>
            <a:r>
              <a:rPr lang="en-US" sz="2400" dirty="0">
                <a:latin typeface="Arial" panose="020B0604020202020204" pitchFamily="34" charset="0"/>
                <a:ea typeface="Calibri" panose="020F0502020204030204" pitchFamily="34" charset="0"/>
                <a:cs typeface="Arial" panose="020B0604020202020204" pitchFamily="34" charset="0"/>
              </a:rPr>
              <a:t>Copy the confirmation</a:t>
            </a:r>
            <a:r>
              <a:rPr lang="en-US" sz="3200" dirty="0">
                <a:latin typeface="Arial" panose="020B0604020202020204" pitchFamily="34" charset="0"/>
                <a:ea typeface="Calibri" panose="020F050202020403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3D07EB59-5149-4B6C-94A6-6D876B82251A}" type="slidenum">
              <a:rPr lang="en-US" smtClean="0"/>
              <a:t>34</a:t>
            </a:fld>
            <a:endParaRPr lang="en-US" dirty="0"/>
          </a:p>
        </p:txBody>
      </p:sp>
    </p:spTree>
    <p:extLst>
      <p:ext uri="{BB962C8B-B14F-4D97-AF65-F5344CB8AC3E}">
        <p14:creationId xmlns:p14="http://schemas.microsoft.com/office/powerpoint/2010/main" val="412141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77800"/>
            <a:ext cx="12306300" cy="6707285"/>
          </a:xfrm>
          <a:prstGeom prst="rect">
            <a:avLst/>
          </a:prstGeom>
        </p:spPr>
        <p:txBody>
          <a:bodyPr wrap="square">
            <a:spAutoFit/>
          </a:bodyPr>
          <a:lstStyle/>
          <a:p>
            <a:pPr marL="457200" marR="0">
              <a:lnSpc>
                <a:spcPct val="107000"/>
              </a:lnSpc>
              <a:spcBef>
                <a:spcPts val="0"/>
              </a:spcBef>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Check with UMN Foundation for more gifting methods: </a:t>
            </a:r>
          </a:p>
          <a:p>
            <a:pPr marL="457200" lvl="0">
              <a:lnSpc>
                <a:spcPct val="107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https://give.umn.edu/waystogive</a:t>
            </a:r>
            <a:r>
              <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US" sz="2000" dirty="0">
                <a:solidFill>
                  <a:prstClr val="black"/>
                </a:solidFill>
              </a:rPr>
              <a:t>​Contact Robyn White at </a:t>
            </a:r>
            <a:r>
              <a:rPr lang="en-US" sz="2000" dirty="0">
                <a:solidFill>
                  <a:prstClr val="black"/>
                </a:solidFill>
                <a:hlinkClick r:id="rId3"/>
              </a:rPr>
              <a:t>rwhite@umn.edu</a:t>
            </a:r>
            <a:r>
              <a:rPr lang="en-US" sz="2000" dirty="0">
                <a:solidFill>
                  <a:prstClr val="black"/>
                </a:solidFill>
              </a:rPr>
              <a:t> for assistance giving through give.umn.edu or the crowdfunding platform. </a:t>
            </a:r>
            <a:r>
              <a:rPr lang="en-US" sz="2000" b="1" dirty="0">
                <a:solidFill>
                  <a:prstClr val="black"/>
                </a:solidFill>
              </a:rPr>
              <a:t>Phone</a:t>
            </a:r>
            <a:r>
              <a:rPr lang="en-US" sz="2000" dirty="0">
                <a:solidFill>
                  <a:prstClr val="black"/>
                </a:solidFill>
              </a:rPr>
              <a:t>: 612-624-3333 or 800-775-2187</a:t>
            </a:r>
            <a:br>
              <a:rPr lang="en-US" sz="2000" dirty="0">
                <a:solidFill>
                  <a:prstClr val="black"/>
                </a:solidFill>
              </a:rPr>
            </a:br>
            <a:r>
              <a:rPr lang="en-US" sz="2000" b="1" dirty="0">
                <a:solidFill>
                  <a:prstClr val="black"/>
                </a:solidFill>
              </a:rPr>
              <a:t>Email</a:t>
            </a:r>
            <a:r>
              <a:rPr lang="en-US" sz="2000" dirty="0">
                <a:solidFill>
                  <a:prstClr val="black"/>
                </a:solidFill>
              </a:rPr>
              <a:t>: </a:t>
            </a:r>
            <a:r>
              <a:rPr lang="en-US" sz="2000" dirty="0" smtClean="0">
                <a:solidFill>
                  <a:prstClr val="black"/>
                </a:solidFill>
                <a:hlinkClick r:id="rId4"/>
              </a:rPr>
              <a:t>giving@umn.edu</a:t>
            </a:r>
            <a:endParaRPr lang="en-US" sz="2000" dirty="0" smtClean="0">
              <a:solidFill>
                <a:prstClr val="black"/>
              </a:solidFill>
            </a:endParaRPr>
          </a:p>
          <a:p>
            <a:pPr marL="457200" marR="0">
              <a:lnSpc>
                <a:spcPct val="107000"/>
              </a:lnSpc>
              <a:spcBef>
                <a:spcPts val="0"/>
              </a:spcBef>
              <a:spcAft>
                <a:spcPts val="0"/>
              </a:spcAft>
            </a:pPr>
            <a:r>
              <a:rPr lang="en-US" sz="4000" dirty="0" smtClean="0">
                <a:latin typeface="Arial" panose="020B0604020202020204" pitchFamily="34" charset="0"/>
                <a:ea typeface="Calibri" panose="020F0502020204030204" pitchFamily="34" charset="0"/>
                <a:cs typeface="Arial" panose="020B0604020202020204" pitchFamily="34" charset="0"/>
              </a:rPr>
              <a:t> Check </a:t>
            </a:r>
            <a:r>
              <a:rPr lang="en-US" sz="4000" dirty="0">
                <a:latin typeface="Arial" panose="020B0604020202020204" pitchFamily="34" charset="0"/>
                <a:ea typeface="Calibri" panose="020F0502020204030204" pitchFamily="34" charset="0"/>
                <a:cs typeface="Arial" panose="020B0604020202020204" pitchFamily="34" charset="0"/>
              </a:rPr>
              <a:t>with Fidelity for more gifting </a:t>
            </a:r>
            <a:r>
              <a:rPr lang="en-US" sz="4000" dirty="0" smtClean="0">
                <a:latin typeface="Arial" panose="020B0604020202020204" pitchFamily="34" charset="0"/>
                <a:ea typeface="Calibri" panose="020F0502020204030204" pitchFamily="34" charset="0"/>
                <a:cs typeface="Arial" panose="020B0604020202020204" pitchFamily="34" charset="0"/>
              </a:rPr>
              <a:t>methods:</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https://</a:t>
            </a:r>
            <a:r>
              <a:rPr lang="en-US"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5"/>
              </a:rPr>
              <a:t>www.fidelity.com/viewpoints/retirement/IRA-things-to-know</a:t>
            </a:r>
            <a:endParaRPr lang="en-US"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u="sng" dirty="0" smtClean="0">
                <a:latin typeface="Arial" panose="020B0604020202020204" pitchFamily="34" charset="0"/>
                <a:ea typeface="Calibri" panose="020F0502020204030204" pitchFamily="34" charset="0"/>
                <a:cs typeface="Arial" panose="020B0604020202020204" pitchFamily="34" charset="0"/>
              </a:rPr>
              <a:t>Retirement Service Center; 800-343-0860; tell auto phone, 403(b) to get through faster.</a:t>
            </a:r>
          </a:p>
          <a:p>
            <a:r>
              <a:rPr lang="en-US" b="1" dirty="0" smtClean="0">
                <a:latin typeface="Arial" panose="020B0604020202020204" pitchFamily="34" charset="0"/>
                <a:cs typeface="Arial" panose="020B0604020202020204" pitchFamily="34" charset="0"/>
              </a:rPr>
              <a:t>       Evelyn </a:t>
            </a:r>
            <a:r>
              <a:rPr lang="en-US" b="1" dirty="0">
                <a:latin typeface="Arial" panose="020B0604020202020204" pitchFamily="34" charset="0"/>
                <a:cs typeface="Arial" panose="020B0604020202020204" pitchFamily="34" charset="0"/>
              </a:rPr>
              <a:t>A. Rhines, </a:t>
            </a:r>
            <a:r>
              <a:rPr lang="en-US" b="1" dirty="0" smtClean="0">
                <a:latin typeface="Arial" panose="020B0604020202020204" pitchFamily="34" charset="0"/>
                <a:cs typeface="Arial" panose="020B0604020202020204" pitchFamily="34" charset="0"/>
              </a:rPr>
              <a:t>CRPC , Workplace </a:t>
            </a:r>
            <a:r>
              <a:rPr lang="en-US" b="1" dirty="0">
                <a:latin typeface="Arial" panose="020B0604020202020204" pitchFamily="34" charset="0"/>
                <a:cs typeface="Arial" panose="020B0604020202020204" pitchFamily="34" charset="0"/>
              </a:rPr>
              <a:t>Financial Consultant, </a:t>
            </a:r>
            <a:r>
              <a:rPr lang="en-US" b="1" dirty="0" smtClean="0">
                <a:latin typeface="Arial" panose="020B0604020202020204" pitchFamily="34" charset="0"/>
                <a:cs typeface="Arial" panose="020B0604020202020204" pitchFamily="34" charset="0"/>
              </a:rPr>
              <a:t>works </a:t>
            </a:r>
            <a:r>
              <a:rPr lang="en-US" b="1" dirty="0">
                <a:latin typeface="Arial" panose="020B0604020202020204" pitchFamily="34" charset="0"/>
                <a:cs typeface="Arial" panose="020B0604020202020204" pitchFamily="34" charset="0"/>
              </a:rPr>
              <a:t>locally in the </a:t>
            </a:r>
            <a:r>
              <a:rPr lang="en-US" b="1" dirty="0" smtClean="0">
                <a:latin typeface="Arial" panose="020B0604020202020204" pitchFamily="34" charset="0"/>
                <a:cs typeface="Arial" panose="020B0604020202020204" pitchFamily="34" charset="0"/>
              </a:rPr>
              <a:t>Minneapolis area.</a:t>
            </a:r>
            <a:endParaRPr lang="en-US" dirty="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hlinkClick r:id="rId6"/>
              </a:rPr>
              <a:t>      </a:t>
            </a:r>
            <a:r>
              <a:rPr lang="en-US" dirty="0" smtClean="0">
                <a:latin typeface="Arial" panose="020B0604020202020204" pitchFamily="34" charset="0"/>
                <a:cs typeface="Arial" panose="020B0604020202020204" pitchFamily="34" charset="0"/>
                <a:hlinkClick r:id="rId6"/>
              </a:rPr>
              <a:t> Click </a:t>
            </a:r>
            <a:r>
              <a:rPr lang="en-US" dirty="0">
                <a:latin typeface="Arial" panose="020B0604020202020204" pitchFamily="34" charset="0"/>
                <a:cs typeface="Arial" panose="020B0604020202020204" pitchFamily="34" charset="0"/>
                <a:hlinkClick r:id="rId6"/>
              </a:rPr>
              <a:t>here to schedule an appointment with </a:t>
            </a:r>
            <a:r>
              <a:rPr lang="en-US" dirty="0" smtClean="0">
                <a:latin typeface="Arial" panose="020B0604020202020204" pitchFamily="34" charset="0"/>
                <a:cs typeface="Arial" panose="020B0604020202020204" pitchFamily="34" charset="0"/>
                <a:hlinkClick r:id="rId6"/>
              </a:rPr>
              <a:t>her.</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marR="0">
              <a:lnSpc>
                <a:spcPct val="107000"/>
              </a:lnSpc>
              <a:spcBef>
                <a:spcPts val="0"/>
              </a:spcBef>
              <a:spcAft>
                <a:spcPts val="800"/>
              </a:spcAft>
            </a:pPr>
            <a:endParaRPr lang="en-US" sz="2000" u="sng" dirty="0" smtClean="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endParaRPr lang="en-US" sz="2000" u="sng" dirty="0" smtClean="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D07EB59-5149-4B6C-94A6-6D876B82251A}" type="slidenum">
              <a:rPr lang="en-US" smtClean="0"/>
              <a:t>35</a:t>
            </a:fld>
            <a:endParaRPr lang="en-US" dirty="0"/>
          </a:p>
        </p:txBody>
      </p:sp>
      <p:sp>
        <p:nvSpPr>
          <p:cNvPr id="4" name="Rectangle 1"/>
          <p:cNvSpPr>
            <a:spLocks noChangeArrowheads="1"/>
          </p:cNvSpPr>
          <p:nvPr/>
        </p:nvSpPr>
        <p:spPr bwMode="auto">
          <a:xfrm>
            <a:off x="-114300" y="4411177"/>
            <a:ext cx="165983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CHECK </a:t>
            </a:r>
            <a:r>
              <a:rPr kumimoji="0" lang="en-US" altLang="en-US" sz="28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ANNUITY PURCHASE 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Two general information links for annuities: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  Minnesota Commerce Department annuity information guide: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  Funding your retirement with an annuity . . .does it make sense?: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latin typeface="Arial" panose="020B0604020202020204" pitchFamily="34" charset="0"/>
              </a:rPr>
              <a:t>                            3.  Check UMN 403 (b) Pre 7-1-1989 for male &amp; female rates, not unified rates used after this date.</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5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591-1.jpg"/>
          <p:cNvPicPr/>
          <p:nvPr/>
        </p:nvPicPr>
        <p:blipFill>
          <a:blip r:embed="rId3">
            <a:extLst>
              <a:ext uri="{28A0092B-C50C-407E-A947-70E740481C1C}">
                <a14:useLocalDpi xmlns:a14="http://schemas.microsoft.com/office/drawing/2010/main" val="0"/>
              </a:ext>
            </a:extLst>
          </a:blip>
          <a:srcRect/>
          <a:stretch>
            <a:fillRect/>
          </a:stretch>
        </p:blipFill>
        <p:spPr bwMode="auto">
          <a:xfrm>
            <a:off x="4068903" y="0"/>
            <a:ext cx="7906529" cy="5030984"/>
          </a:xfrm>
          <a:prstGeom prst="rect">
            <a:avLst/>
          </a:prstGeom>
          <a:noFill/>
          <a:ln>
            <a:noFill/>
          </a:ln>
        </p:spPr>
      </p:pic>
      <p:sp>
        <p:nvSpPr>
          <p:cNvPr id="3" name="Rectangle 2"/>
          <p:cNvSpPr/>
          <p:nvPr/>
        </p:nvSpPr>
        <p:spPr>
          <a:xfrm>
            <a:off x="0" y="5345500"/>
            <a:ext cx="12368463" cy="1475404"/>
          </a:xfrm>
          <a:prstGeom prst="rect">
            <a:avLst/>
          </a:prstGeom>
        </p:spPr>
        <p:txBody>
          <a:bodyPr wrap="square">
            <a:spAutoFit/>
          </a:bodyPr>
          <a:lstStyle/>
          <a:p>
            <a:pPr>
              <a:lnSpc>
                <a:spcPct val="107000"/>
              </a:lnSpc>
              <a:spcAft>
                <a:spcPts val="800"/>
              </a:spcAft>
            </a:pPr>
            <a:r>
              <a:rPr lang="en-US" sz="2800" b="1" dirty="0">
                <a:latin typeface="Arial" panose="020B0604020202020204" pitchFamily="34" charset="0"/>
                <a:ea typeface="Calibri" panose="020F0502020204030204" pitchFamily="34" charset="0"/>
                <a:cs typeface="Times New Roman" panose="02020603050405020304" pitchFamily="18" charset="0"/>
              </a:rPr>
              <a:t>We feel the pain of the </a:t>
            </a:r>
            <a:r>
              <a:rPr lang="en-US" sz="2800" b="1" dirty="0" smtClean="0">
                <a:latin typeface="Arial" panose="020B0604020202020204" pitchFamily="34" charset="0"/>
                <a:ea typeface="Calibri" panose="020F0502020204030204" pitchFamily="34" charset="0"/>
                <a:cs typeface="Times New Roman" panose="02020603050405020304" pitchFamily="18" charset="0"/>
              </a:rPr>
              <a:t>terrorist attacks,  pandemic “Unwinding”, wild </a:t>
            </a:r>
            <a:r>
              <a:rPr lang="en-US" sz="2800" b="1" dirty="0">
                <a:latin typeface="Arial" panose="020B0604020202020204" pitchFamily="34" charset="0"/>
                <a:ea typeface="Calibri" panose="020F0502020204030204" pitchFamily="34" charset="0"/>
                <a:cs typeface="Times New Roman" panose="02020603050405020304" pitchFamily="18" charset="0"/>
              </a:rPr>
              <a:t>fires, hurricanes and draught. </a:t>
            </a:r>
            <a:r>
              <a:rPr lang="en-US" sz="2800" b="1" dirty="0" smtClean="0">
                <a:latin typeface="Arial" panose="020B0604020202020204" pitchFamily="34" charset="0"/>
                <a:ea typeface="Calibri" panose="020F0502020204030204" pitchFamily="34" charset="0"/>
                <a:cs typeface="Times New Roman" panose="02020603050405020304" pitchFamily="18" charset="0"/>
              </a:rPr>
              <a:t>Hopefully we unite </a:t>
            </a:r>
            <a:r>
              <a:rPr lang="en-US" sz="2800" b="1" dirty="0">
                <a:latin typeface="Arial" panose="020B0604020202020204" pitchFamily="34" charset="0"/>
                <a:ea typeface="Calibri" panose="020F0502020204030204" pitchFamily="34" charset="0"/>
                <a:cs typeface="Times New Roman" panose="02020603050405020304" pitchFamily="18" charset="0"/>
              </a:rPr>
              <a:t>as “A </a:t>
            </a:r>
            <a:r>
              <a:rPr lang="en-US" sz="2800" b="1" dirty="0" smtClean="0">
                <a:latin typeface="Arial" panose="020B0604020202020204" pitchFamily="34" charset="0"/>
                <a:ea typeface="Calibri" panose="020F0502020204030204" pitchFamily="34" charset="0"/>
                <a:cs typeface="Times New Roman" panose="02020603050405020304" pitchFamily="18" charset="0"/>
              </a:rPr>
              <a:t>“Force for Good” CSOM’s </a:t>
            </a:r>
            <a:r>
              <a:rPr lang="en-US" sz="2800" b="1" dirty="0">
                <a:latin typeface="Arial" panose="020B0604020202020204" pitchFamily="34" charset="0"/>
                <a:ea typeface="Calibri" panose="020F0502020204030204" pitchFamily="34" charset="0"/>
                <a:cs typeface="Times New Roman" panose="02020603050405020304" pitchFamily="18" charset="0"/>
              </a:rPr>
              <a:t>Mantra.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943503"/>
            <a:ext cx="4068903" cy="304698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Please send to me questions and </a:t>
            </a:r>
            <a:r>
              <a:rPr lang="en-US" sz="3200" dirty="0" smtClean="0">
                <a:latin typeface="Arial" panose="020B0604020202020204" pitchFamily="34" charset="0"/>
                <a:cs typeface="Arial" panose="020B0604020202020204" pitchFamily="34" charset="0"/>
              </a:rPr>
              <a:t>suggestions on any topic in the outline. awhitman@umn.edu; or 612-747-6015</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D07EB59-5149-4B6C-94A6-6D876B82251A}" type="slidenum">
              <a:rPr lang="en-US" smtClean="0"/>
              <a:t>36</a:t>
            </a:fld>
            <a:endParaRPr lang="en-US" dirty="0"/>
          </a:p>
        </p:txBody>
      </p:sp>
    </p:spTree>
    <p:extLst>
      <p:ext uri="{BB962C8B-B14F-4D97-AF65-F5344CB8AC3E}">
        <p14:creationId xmlns:p14="http://schemas.microsoft.com/office/powerpoint/2010/main" val="35556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20th Judicial Circuit: Lee Jud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3100"/>
            <a:ext cx="2933700" cy="33163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6F395E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14374"/>
            <a:ext cx="8974667" cy="6143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715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4"/>
          <p:cNvSpPr>
            <a:spLocks noChangeArrowheads="1"/>
          </p:cNvSpPr>
          <p:nvPr/>
        </p:nvSpPr>
        <p:spPr bwMode="auto">
          <a:xfrm>
            <a:off x="0" y="3114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715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52400" y="3989400"/>
            <a:ext cx="9059471"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Judge Learned Hand</a:t>
            </a:r>
          </a:p>
        </p:txBody>
      </p:sp>
      <p:sp>
        <p:nvSpPr>
          <p:cNvPr id="6" name="Slide Number Placeholder 5"/>
          <p:cNvSpPr>
            <a:spLocks noGrp="1"/>
          </p:cNvSpPr>
          <p:nvPr>
            <p:ph type="sldNum" sz="quarter" idx="12"/>
          </p:nvPr>
        </p:nvSpPr>
        <p:spPr/>
        <p:txBody>
          <a:bodyPr/>
          <a:lstStyle/>
          <a:p>
            <a:fld id="{3D07EB59-5149-4B6C-94A6-6D876B82251A}" type="slidenum">
              <a:rPr lang="en-US" smtClean="0"/>
              <a:t>4</a:t>
            </a:fld>
            <a:endParaRPr lang="en-US" dirty="0"/>
          </a:p>
        </p:txBody>
      </p:sp>
    </p:spTree>
    <p:extLst>
      <p:ext uri="{BB962C8B-B14F-4D97-AF65-F5344CB8AC3E}">
        <p14:creationId xmlns:p14="http://schemas.microsoft.com/office/powerpoint/2010/main" val="117734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5</a:t>
            </a:fld>
            <a:endParaRPr lang="en-US" dirty="0"/>
          </a:p>
        </p:txBody>
      </p:sp>
      <p:sp>
        <p:nvSpPr>
          <p:cNvPr id="3" name="Rectangle 2"/>
          <p:cNvSpPr/>
          <p:nvPr/>
        </p:nvSpPr>
        <p:spPr>
          <a:xfrm>
            <a:off x="-1" y="502530"/>
            <a:ext cx="11755395" cy="5142562"/>
          </a:xfrm>
          <a:prstGeom prst="rect">
            <a:avLst/>
          </a:prstGeom>
        </p:spPr>
        <p:txBody>
          <a:bodyPr wrap="square">
            <a:spAutoFit/>
          </a:bodyPr>
          <a:lstStyle/>
          <a:p>
            <a:pPr>
              <a:lnSpc>
                <a:spcPct val="107000"/>
              </a:lnSpc>
              <a:spcAft>
                <a:spcPts val="800"/>
              </a:spcAft>
            </a:pP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ea typeface="Calibri" panose="020F0502020204030204" pitchFamily="34" charset="0"/>
                <a:cs typeface="Arial" panose="020B0604020202020204" pitchFamily="34" charset="0"/>
              </a:rPr>
              <a:t>For </a:t>
            </a:r>
            <a:r>
              <a:rPr lang="en-US" sz="3200" dirty="0" smtClean="0">
                <a:latin typeface="Arial" panose="020B0604020202020204" pitchFamily="34" charset="0"/>
                <a:ea typeface="Calibri" panose="020F0502020204030204" pitchFamily="34" charset="0"/>
                <a:cs typeface="Arial" panose="020B0604020202020204" pitchFamily="34" charset="0"/>
              </a:rPr>
              <a:t>retirees, </a:t>
            </a:r>
            <a:r>
              <a:rPr lang="en-US" sz="3200" dirty="0">
                <a:latin typeface="Arial" panose="020B0604020202020204" pitchFamily="34" charset="0"/>
                <a:ea typeface="Calibri" panose="020F0502020204030204" pitchFamily="34" charset="0"/>
                <a:cs typeface="Arial" panose="020B0604020202020204" pitchFamily="34" charset="0"/>
              </a:rPr>
              <a:t>tax planning spans income tax and estate planning. </a:t>
            </a:r>
            <a:r>
              <a:rPr lang="en-US" sz="3200" dirty="0" smtClean="0">
                <a:latin typeface="Arial" panose="020B0604020202020204" pitchFamily="34" charset="0"/>
                <a:ea typeface="Calibri" panose="020F0502020204030204" pitchFamily="34" charset="0"/>
                <a:cs typeface="Arial" panose="020B0604020202020204" pitchFamily="34" charset="0"/>
              </a:rPr>
              <a:t>See </a:t>
            </a:r>
            <a:r>
              <a:rPr lang="en-US" sz="3200" dirty="0">
                <a:latin typeface="Arial" panose="020B0604020202020204" pitchFamily="34" charset="0"/>
                <a:ea typeface="Calibri" panose="020F0502020204030204" pitchFamily="34" charset="0"/>
                <a:cs typeface="Arial" panose="020B0604020202020204" pitchFamily="34" charset="0"/>
              </a:rPr>
              <a:t>a </a:t>
            </a:r>
            <a:r>
              <a:rPr lang="en-US" sz="3200" dirty="0" smtClean="0">
                <a:latin typeface="Arial" panose="020B0604020202020204" pitchFamily="34" charset="0"/>
                <a:ea typeface="Calibri" panose="020F0502020204030204" pitchFamily="34" charset="0"/>
                <a:cs typeface="Arial" panose="020B0604020202020204" pitchFamily="34" charset="0"/>
              </a:rPr>
              <a:t>professional </a:t>
            </a:r>
            <a:r>
              <a:rPr lang="en-US" sz="3200" dirty="0">
                <a:latin typeface="Arial" panose="020B0604020202020204" pitchFamily="34" charset="0"/>
                <a:ea typeface="Calibri" panose="020F0502020204030204" pitchFamily="34" charset="0"/>
                <a:cs typeface="Arial" panose="020B0604020202020204" pitchFamily="34" charset="0"/>
              </a:rPr>
              <a:t>well schooled in both.</a:t>
            </a:r>
          </a:p>
          <a:p>
            <a:pPr>
              <a:lnSpc>
                <a:spcPct val="107000"/>
              </a:lnSpc>
              <a:spcAft>
                <a:spcPts val="800"/>
              </a:spcAft>
            </a:pPr>
            <a:r>
              <a:rPr lang="en-US" sz="3200" dirty="0" smtClean="0">
                <a:latin typeface="Arial" panose="020B0604020202020204" pitchFamily="34" charset="0"/>
                <a:ea typeface="Calibri" panose="020F0502020204030204" pitchFamily="34" charset="0"/>
                <a:cs typeface="Arial" panose="020B0604020202020204" pitchFamily="34" charset="0"/>
              </a:rPr>
              <a:t>For effect Tax Planning, you should </a:t>
            </a:r>
            <a:r>
              <a:rPr lang="en-US" sz="3200" dirty="0">
                <a:latin typeface="Arial" panose="020B0604020202020204" pitchFamily="34" charset="0"/>
                <a:ea typeface="Calibri" panose="020F0502020204030204" pitchFamily="34" charset="0"/>
                <a:cs typeface="Arial" panose="020B0604020202020204" pitchFamily="34" charset="0"/>
              </a:rPr>
              <a:t>have four types of </a:t>
            </a:r>
            <a:r>
              <a:rPr lang="en-US" sz="3200" dirty="0" smtClean="0">
                <a:latin typeface="Arial" panose="020B0604020202020204" pitchFamily="34" charset="0"/>
                <a:ea typeface="Calibri" panose="020F0502020204030204" pitchFamily="34" charset="0"/>
                <a:cs typeface="Arial" panose="020B0604020202020204" pitchFamily="34" charset="0"/>
              </a:rPr>
              <a:t>accounts:</a:t>
            </a:r>
          </a:p>
          <a:p>
            <a:pPr>
              <a:lnSpc>
                <a:spcPct val="107000"/>
              </a:lnSpc>
              <a:spcAft>
                <a:spcPts val="800"/>
              </a:spcAft>
            </a:pPr>
            <a:r>
              <a:rPr lang="en-US" sz="3200" dirty="0" smtClean="0">
                <a:latin typeface="Arial" panose="020B0604020202020204" pitchFamily="34" charset="0"/>
                <a:ea typeface="Calibri" panose="020F0502020204030204" pitchFamily="34" charset="0"/>
                <a:cs typeface="Arial" panose="020B0604020202020204" pitchFamily="34" charset="0"/>
              </a:rPr>
              <a:t>1. Taxable </a:t>
            </a:r>
            <a:r>
              <a:rPr lang="en-US" sz="3200" dirty="0">
                <a:latin typeface="Arial" panose="020B0604020202020204" pitchFamily="34" charset="0"/>
                <a:ea typeface="Calibri" panose="020F0502020204030204" pitchFamily="34" charset="0"/>
                <a:cs typeface="Arial" panose="020B0604020202020204" pitchFamily="34" charset="0"/>
              </a:rPr>
              <a:t>cash </a:t>
            </a:r>
            <a:r>
              <a:rPr lang="en-US" sz="3200" dirty="0" smtClean="0">
                <a:latin typeface="Arial" panose="020B0604020202020204" pitchFamily="34" charset="0"/>
                <a:ea typeface="Calibri" panose="020F0502020204030204" pitchFamily="34" charset="0"/>
                <a:cs typeface="Arial" panose="020B0604020202020204" pitchFamily="34" charset="0"/>
              </a:rPr>
              <a:t>accounts in interest paying accounts</a:t>
            </a:r>
            <a:endParaRPr lang="en-US" sz="3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smtClean="0">
                <a:latin typeface="Arial" panose="020B0604020202020204" pitchFamily="34" charset="0"/>
                <a:ea typeface="Calibri" panose="020F0502020204030204" pitchFamily="34" charset="0"/>
                <a:cs typeface="Arial" panose="020B0604020202020204" pitchFamily="34" charset="0"/>
              </a:rPr>
              <a:t>2. Non-retirement </a:t>
            </a:r>
            <a:r>
              <a:rPr lang="en-US" sz="3200" dirty="0">
                <a:latin typeface="Arial" panose="020B0604020202020204" pitchFamily="34" charset="0"/>
                <a:ea typeface="Calibri" panose="020F0502020204030204" pitchFamily="34" charset="0"/>
                <a:cs typeface="Arial" panose="020B0604020202020204" pitchFamily="34" charset="0"/>
              </a:rPr>
              <a:t>account investments</a:t>
            </a:r>
          </a:p>
          <a:p>
            <a:pPr marR="0" lvl="0">
              <a:lnSpc>
                <a:spcPct val="107000"/>
              </a:lnSpc>
              <a:spcBef>
                <a:spcPts val="0"/>
              </a:spcBef>
              <a:spcAft>
                <a:spcPts val="0"/>
              </a:spcAft>
            </a:pPr>
            <a:r>
              <a:rPr lang="en-US" sz="3200" dirty="0" smtClean="0">
                <a:latin typeface="Arial" panose="020B0604020202020204" pitchFamily="34" charset="0"/>
                <a:ea typeface="Calibri" panose="020F0502020204030204" pitchFamily="34" charset="0"/>
                <a:cs typeface="Arial" panose="020B0604020202020204" pitchFamily="34" charset="0"/>
              </a:rPr>
              <a:t>3. Retirement </a:t>
            </a:r>
            <a:r>
              <a:rPr lang="en-US" sz="3200" dirty="0">
                <a:latin typeface="Arial" panose="020B0604020202020204" pitchFamily="34" charset="0"/>
                <a:ea typeface="Calibri" panose="020F0502020204030204" pitchFamily="34" charset="0"/>
                <a:cs typeface="Arial" panose="020B0604020202020204" pitchFamily="34" charset="0"/>
              </a:rPr>
              <a:t>account investments that Require </a:t>
            </a:r>
            <a:r>
              <a:rPr lang="en-US" sz="3200" dirty="0" smtClean="0">
                <a:latin typeface="Arial" panose="020B0604020202020204" pitchFamily="34" charset="0"/>
                <a:ea typeface="Calibri" panose="020F0502020204030204" pitchFamily="34" charset="0"/>
                <a:cs typeface="Arial" panose="020B0604020202020204" pitchFamily="34" charset="0"/>
              </a:rPr>
              <a:t>RMDs and</a:t>
            </a:r>
          </a:p>
          <a:p>
            <a:pPr marR="0" lvl="0">
              <a:lnSpc>
                <a:spcPct val="107000"/>
              </a:lnSpc>
              <a:spcBef>
                <a:spcPts val="0"/>
              </a:spcBef>
              <a:spcAft>
                <a:spcPts val="0"/>
              </a:spcAft>
            </a:pPr>
            <a:r>
              <a:rPr lang="en-US" sz="3200" dirty="0" smtClean="0">
                <a:latin typeface="Arial" panose="020B0604020202020204" pitchFamily="34" charset="0"/>
                <a:ea typeface="Calibri" panose="020F0502020204030204" pitchFamily="34" charset="0"/>
                <a:cs typeface="Arial" panose="020B0604020202020204" pitchFamily="34" charset="0"/>
              </a:rPr>
              <a:t>    Can distribute more than RMD, reduces next years RMDs</a:t>
            </a:r>
            <a:endParaRPr lang="en-US" sz="3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3200" dirty="0" smtClean="0">
                <a:latin typeface="Arial" panose="020B0604020202020204" pitchFamily="34" charset="0"/>
                <a:ea typeface="Calibri" panose="020F0502020204030204" pitchFamily="34" charset="0"/>
                <a:cs typeface="Arial" panose="020B0604020202020204" pitchFamily="34" charset="0"/>
              </a:rPr>
              <a:t>4. Accounts </a:t>
            </a:r>
            <a:r>
              <a:rPr lang="en-US" sz="3200" dirty="0">
                <a:latin typeface="Arial" panose="020B0604020202020204" pitchFamily="34" charset="0"/>
                <a:ea typeface="Calibri" panose="020F0502020204030204" pitchFamily="34" charset="0"/>
                <a:cs typeface="Arial" panose="020B0604020202020204" pitchFamily="34" charset="0"/>
              </a:rPr>
              <a:t>that do not Require </a:t>
            </a:r>
            <a:r>
              <a:rPr lang="en-US" sz="3200" dirty="0" smtClean="0">
                <a:latin typeface="Arial" panose="020B0604020202020204" pitchFamily="34" charset="0"/>
                <a:ea typeface="Calibri" panose="020F0502020204030204" pitchFamily="34" charset="0"/>
                <a:cs typeface="Arial" panose="020B0604020202020204" pitchFamily="34" charset="0"/>
              </a:rPr>
              <a:t>RMDs – Roths, except inherited  Roths, Real-estate.</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674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6</a:t>
            </a:fld>
            <a:endParaRPr lang="en-US" dirty="0"/>
          </a:p>
        </p:txBody>
      </p:sp>
      <p:pic>
        <p:nvPicPr>
          <p:cNvPr id="3" name="Picture 2"/>
          <p:cNvPicPr>
            <a:picLocks noChangeAspect="1"/>
          </p:cNvPicPr>
          <p:nvPr/>
        </p:nvPicPr>
        <p:blipFill>
          <a:blip r:embed="rId2"/>
          <a:stretch>
            <a:fillRect/>
          </a:stretch>
        </p:blipFill>
        <p:spPr>
          <a:xfrm>
            <a:off x="1219200" y="1628775"/>
            <a:ext cx="9753600" cy="3600450"/>
          </a:xfrm>
          <a:prstGeom prst="rect">
            <a:avLst/>
          </a:prstGeom>
        </p:spPr>
      </p:pic>
    </p:spTree>
    <p:extLst>
      <p:ext uri="{BB962C8B-B14F-4D97-AF65-F5344CB8AC3E}">
        <p14:creationId xmlns:p14="http://schemas.microsoft.com/office/powerpoint/2010/main" val="412368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7</a:t>
            </a:fld>
            <a:endParaRPr lang="en-US" dirty="0"/>
          </a:p>
        </p:txBody>
      </p:sp>
      <p:sp>
        <p:nvSpPr>
          <p:cNvPr id="3" name="Rectangle 2"/>
          <p:cNvSpPr/>
          <p:nvPr/>
        </p:nvSpPr>
        <p:spPr>
          <a:xfrm>
            <a:off x="238897" y="120638"/>
            <a:ext cx="11343503" cy="5016758"/>
          </a:xfrm>
          <a:prstGeom prst="rect">
            <a:avLst/>
          </a:prstGeom>
        </p:spPr>
        <p:txBody>
          <a:bodyPr wrap="square">
            <a:spAutoFit/>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HAVE YOUR PROFESSIONAL RUN TAX </a:t>
            </a:r>
            <a:r>
              <a:rPr lang="en-US" sz="2000" b="1" dirty="0" smtClean="0">
                <a:latin typeface="Arial" panose="020B0604020202020204" pitchFamily="34" charset="0"/>
                <a:cs typeface="Arial" panose="020B0604020202020204" pitchFamily="34" charset="0"/>
              </a:rPr>
              <a:t>A “SLAYER</a:t>
            </a:r>
            <a:r>
              <a:rPr lang="en-US" sz="2000" b="1" dirty="0" smtClean="0">
                <a:latin typeface="Arial" panose="020B0604020202020204" pitchFamily="34" charset="0"/>
                <a:cs typeface="Arial" panose="020B0604020202020204" pitchFamily="34" charset="0"/>
              </a:rPr>
              <a:t>” SOFTWARE TO PLAN 2023 &amp; 2024</a:t>
            </a:r>
          </a:p>
          <a:p>
            <a:r>
              <a:rPr lang="en-US" sz="2000" b="1" dirty="0" smtClean="0">
                <a:latin typeface="Arial" panose="020B0604020202020204" pitchFamily="34" charset="0"/>
                <a:cs typeface="Arial" panose="020B0604020202020204" pitchFamily="34" charset="0"/>
              </a:rPr>
              <a:t>In 2024 MN is likely </a:t>
            </a:r>
            <a:r>
              <a:rPr lang="en-US" sz="2000" b="1"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MN </a:t>
            </a:r>
            <a:r>
              <a:rPr lang="en-US" sz="2000" b="1" dirty="0" smtClean="0">
                <a:latin typeface="Arial" panose="020B0604020202020204" pitchFamily="34" charset="0"/>
                <a:cs typeface="Arial" panose="020B0604020202020204" pitchFamily="34" charset="0"/>
              </a:rPr>
              <a:t>Standard </a:t>
            </a:r>
            <a:r>
              <a:rPr lang="en-US" sz="2000" b="1" dirty="0" smtClean="0">
                <a:latin typeface="Arial" panose="020B0604020202020204" pitchFamily="34" charset="0"/>
                <a:cs typeface="Arial" panose="020B0604020202020204" pitchFamily="34" charset="0"/>
              </a:rPr>
              <a:t>Deductions the same as Federal, but many other</a:t>
            </a:r>
          </a:p>
          <a:p>
            <a:r>
              <a:rPr lang="en-US" sz="2000" b="1" dirty="0" smtClean="0">
                <a:latin typeface="Arial" panose="020B0604020202020204" pitchFamily="34" charset="0"/>
                <a:cs typeface="Arial" panose="020B0604020202020204" pitchFamily="34" charset="0"/>
              </a:rPr>
              <a:t>previsions are treated in MN’s own way!</a:t>
            </a:r>
          </a:p>
          <a:p>
            <a:r>
              <a:rPr lang="en-US" sz="2000" b="1" dirty="0" smtClean="0">
                <a:latin typeface="Arial" panose="020B0604020202020204" pitchFamily="34" charset="0"/>
                <a:cs typeface="Arial" panose="020B0604020202020204" pitchFamily="34" charset="0"/>
              </a:rPr>
              <a:t>++++++++++++++++++++++++++++++++++++++++++++++++++++++++++++++++++++++++</a:t>
            </a:r>
          </a:p>
          <a:p>
            <a:r>
              <a:rPr lang="en-US" sz="2000" b="1" dirty="0" smtClean="0">
                <a:latin typeface="Arial" panose="020B0604020202020204" pitchFamily="34" charset="0"/>
                <a:cs typeface="Arial" panose="020B0604020202020204" pitchFamily="34" charset="0"/>
              </a:rPr>
              <a:t>                                Federal 2023 </a:t>
            </a:r>
            <a:r>
              <a:rPr lang="en-US" sz="2000" b="1" dirty="0">
                <a:latin typeface="Arial" panose="020B0604020202020204" pitchFamily="34" charset="0"/>
                <a:cs typeface="Arial" panose="020B0604020202020204" pitchFamily="34" charset="0"/>
              </a:rPr>
              <a:t>Standard Deduction </a:t>
            </a:r>
            <a:r>
              <a:rPr lang="en-US" sz="2000" b="1" dirty="0" smtClean="0">
                <a:latin typeface="Arial" panose="020B0604020202020204" pitchFamily="34" charset="0"/>
                <a:cs typeface="Arial" panose="020B0604020202020204" pitchFamily="34" charset="0"/>
              </a:rPr>
              <a:t>Increases to</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Not 65; Not Blind </a:t>
            </a:r>
            <a:r>
              <a:rPr lang="en-US" sz="2000" dirty="0" smtClean="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+1500 </a:t>
            </a:r>
            <a:r>
              <a:rPr lang="en-US" sz="2000" dirty="0">
                <a:latin typeface="Arial" panose="020B0604020202020204" pitchFamily="34" charset="0"/>
                <a:cs typeface="Arial" panose="020B0604020202020204" pitchFamily="34" charset="0"/>
              </a:rPr>
              <a:t>per 65+ or Blind+</a:t>
            </a:r>
          </a:p>
          <a:p>
            <a:r>
              <a:rPr lang="en-US" sz="2000" b="1" dirty="0">
                <a:latin typeface="Arial" panose="020B0604020202020204" pitchFamily="34" charset="0"/>
                <a:cs typeface="Arial" panose="020B0604020202020204" pitchFamily="34" charset="0"/>
              </a:rPr>
              <a:t>MFJ &amp; QSS    </a:t>
            </a:r>
            <a:r>
              <a:rPr lang="en-US" sz="2000" b="1" u="sng" dirty="0">
                <a:latin typeface="Arial" panose="020B0604020202020204" pitchFamily="34" charset="0"/>
                <a:cs typeface="Arial" panose="020B0604020202020204" pitchFamily="34" charset="0"/>
              </a:rPr>
              <a:t>27,700</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or </a:t>
            </a:r>
            <a:r>
              <a:rPr lang="en-US" sz="2000" dirty="0">
                <a:latin typeface="Arial" panose="020B0604020202020204" pitchFamily="34" charset="0"/>
                <a:cs typeface="Arial" panose="020B0604020202020204" pitchFamily="34" charset="0"/>
              </a:rPr>
              <a:t>29,200 or </a:t>
            </a:r>
            <a:r>
              <a:rPr lang="en-US" sz="2000" dirty="0" smtClean="0">
                <a:latin typeface="Arial" panose="020B0604020202020204" pitchFamily="34" charset="0"/>
                <a:cs typeface="Arial" panose="020B0604020202020204" pitchFamily="34" charset="0"/>
              </a:rPr>
              <a:t>30,700 or </a:t>
            </a:r>
            <a:r>
              <a:rPr lang="en-US" sz="2000" dirty="0" smtClean="0">
                <a:latin typeface="Arial" panose="020B0604020202020204" pitchFamily="34" charset="0"/>
                <a:cs typeface="Arial" panose="020B0604020202020204" pitchFamily="34" charset="0"/>
              </a:rPr>
              <a:t>33,700   </a:t>
            </a:r>
            <a:r>
              <a:rPr lang="en-US" sz="2000" b="1" dirty="0" smtClean="0">
                <a:latin typeface="Arial" panose="020B0604020202020204" pitchFamily="34" charset="0"/>
                <a:cs typeface="Arial" panose="020B0604020202020204" pitchFamily="34" charset="0"/>
              </a:rPr>
              <a:t>QSS</a:t>
            </a:r>
            <a:r>
              <a:rPr lang="en-US" sz="2000" dirty="0" smtClean="0">
                <a:latin typeface="Arial" panose="020B0604020202020204" pitchFamily="34" charset="0"/>
                <a:cs typeface="Arial" panose="020B0604020202020204" pitchFamily="34" charset="0"/>
              </a:rPr>
              <a:t> – Serving spouse died 2021/22</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1,850 </a:t>
            </a:r>
            <a:r>
              <a:rPr lang="en-US" sz="2000" dirty="0">
                <a:latin typeface="Arial" panose="020B0604020202020204" pitchFamily="34" charset="0"/>
                <a:cs typeface="Arial" panose="020B0604020202020204" pitchFamily="34" charset="0"/>
              </a:rPr>
              <a:t>65+ or Blind+ both</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HOH               </a:t>
            </a:r>
            <a:r>
              <a:rPr lang="en-US" sz="2000" b="1" u="sng" dirty="0">
                <a:latin typeface="Arial" panose="020B0604020202020204" pitchFamily="34" charset="0"/>
                <a:cs typeface="Arial" panose="020B0604020202020204" pitchFamily="34" charset="0"/>
              </a:rPr>
              <a:t>20, 800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22650 </a:t>
            </a:r>
            <a:r>
              <a:rPr lang="en-US" sz="2000" dirty="0" smtClean="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24500  </a:t>
            </a:r>
            <a:endParaRPr lang="en-US" sz="2000"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                    </a:t>
            </a:r>
            <a:r>
              <a:rPr lang="en-US" sz="2000" b="1" u="sng" dirty="0" smtClean="0">
                <a:latin typeface="Arial" panose="020B0604020202020204" pitchFamily="34" charset="0"/>
                <a:cs typeface="Arial" panose="020B0604020202020204" pitchFamily="34" charset="0"/>
              </a:rPr>
              <a:t>13,850</a:t>
            </a:r>
            <a:r>
              <a:rPr lang="en-US" sz="2000" b="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22650 </a:t>
            </a:r>
            <a:r>
              <a:rPr lang="en-US" sz="2000" dirty="0">
                <a:latin typeface="Arial" panose="020B0604020202020204" pitchFamily="34" charset="0"/>
                <a:cs typeface="Arial" panose="020B0604020202020204" pitchFamily="34" charset="0"/>
              </a:rPr>
              <a:t>or 24500       </a:t>
            </a:r>
            <a:r>
              <a:rPr lang="en-US" sz="2000" b="1" dirty="0">
                <a:latin typeface="Arial" panose="020B0604020202020204" pitchFamily="34" charset="0"/>
                <a:cs typeface="Arial" panose="020B0604020202020204" pitchFamily="34" charset="0"/>
              </a:rPr>
              <a:t>MFS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Complex. Without spousal agreement 0.</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12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8</a:t>
            </a:fld>
            <a:endParaRPr lang="en-US" dirty="0"/>
          </a:p>
        </p:txBody>
      </p:sp>
      <p:sp>
        <p:nvSpPr>
          <p:cNvPr id="4" name="Rectangle 3"/>
          <p:cNvSpPr/>
          <p:nvPr/>
        </p:nvSpPr>
        <p:spPr>
          <a:xfrm>
            <a:off x="238897" y="0"/>
            <a:ext cx="11755395" cy="7125990"/>
          </a:xfrm>
          <a:prstGeom prst="rect">
            <a:avLst/>
          </a:prstGeom>
        </p:spPr>
        <p:txBody>
          <a:bodyPr wrap="square">
            <a:spAutoFit/>
          </a:bodyPr>
          <a:lstStyle/>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3600" dirty="0" smtClean="0">
                <a:latin typeface="Arial" panose="020B0604020202020204" pitchFamily="34" charset="0"/>
                <a:ea typeface="Calibri" panose="020F0502020204030204" pitchFamily="34" charset="0"/>
                <a:cs typeface="Arial" panose="020B0604020202020204" pitchFamily="34" charset="0"/>
              </a:rPr>
              <a:t>Federal Add </a:t>
            </a:r>
            <a:r>
              <a:rPr lang="en-US" sz="3600" dirty="0">
                <a:latin typeface="Arial" panose="020B0604020202020204" pitchFamily="34" charset="0"/>
                <a:ea typeface="Calibri" panose="020F0502020204030204" pitchFamily="34" charset="0"/>
                <a:cs typeface="Arial" panose="020B0604020202020204" pitchFamily="34" charset="0"/>
              </a:rPr>
              <a:t>Ups to Itemize:</a:t>
            </a:r>
          </a:p>
          <a:p>
            <a:pPr>
              <a:lnSpc>
                <a:spcPct val="107000"/>
              </a:lnSpc>
              <a:spcAft>
                <a:spcPts val="800"/>
              </a:spcAft>
            </a:pPr>
            <a:r>
              <a:rPr lang="en-US" sz="3600" b="1" dirty="0">
                <a:latin typeface="Arial" panose="020B0604020202020204" pitchFamily="34" charset="0"/>
                <a:ea typeface="Calibri" panose="020F0502020204030204" pitchFamily="34" charset="0"/>
                <a:cs typeface="Arial" panose="020B0604020202020204" pitchFamily="34" charset="0"/>
              </a:rPr>
              <a:t>Up to 10,000 </a:t>
            </a:r>
            <a:r>
              <a:rPr lang="en-US" sz="3600" b="1" dirty="0" smtClean="0">
                <a:latin typeface="Arial" panose="020B0604020202020204" pitchFamily="34" charset="0"/>
                <a:ea typeface="Calibri" panose="020F0502020204030204" pitchFamily="34" charset="0"/>
                <a:cs typeface="Arial" panose="020B0604020202020204" pitchFamily="34" charset="0"/>
              </a:rPr>
              <a:t>state </a:t>
            </a:r>
            <a:r>
              <a:rPr lang="en-US" sz="3600" dirty="0" smtClean="0">
                <a:latin typeface="Arial" panose="020B0604020202020204" pitchFamily="34" charset="0"/>
                <a:ea typeface="Calibri" panose="020F0502020204030204" pitchFamily="34" charset="0"/>
                <a:cs typeface="Arial" panose="020B0604020202020204" pitchFamily="34" charset="0"/>
              </a:rPr>
              <a:t>income or sales taxes + property taxes; www.IRS.gov. </a:t>
            </a:r>
            <a:r>
              <a:rPr lang="en-US" sz="3600" dirty="0">
                <a:latin typeface="Arial" panose="020B0604020202020204" pitchFamily="34" charset="0"/>
                <a:ea typeface="Calibri" panose="020F0502020204030204" pitchFamily="34" charset="0"/>
                <a:cs typeface="Arial" panose="020B0604020202020204" pitchFamily="34" charset="0"/>
              </a:rPr>
              <a:t>+ Mortgage </a:t>
            </a:r>
            <a:r>
              <a:rPr lang="en-US" sz="3600" dirty="0" smtClean="0">
                <a:latin typeface="Arial" panose="020B0604020202020204" pitchFamily="34" charset="0"/>
                <a:ea typeface="Calibri" panose="020F0502020204030204" pitchFamily="34" charset="0"/>
                <a:cs typeface="Arial" panose="020B0604020202020204" pitchFamily="34" charset="0"/>
              </a:rPr>
              <a:t>Interest. Not service charges, transfer tax, association fees or most assessments. If bought or sold during year, see Pub. 523  </a:t>
            </a:r>
            <a:endParaRPr lang="en-US" sz="3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b="1" dirty="0">
                <a:latin typeface="Arial" panose="020B0604020202020204" pitchFamily="34" charset="0"/>
                <a:ea typeface="Calibri" panose="020F0502020204030204" pitchFamily="34" charset="0"/>
                <a:cs typeface="Arial" panose="020B0604020202020204" pitchFamily="34" charset="0"/>
              </a:rPr>
              <a:t>Large </a:t>
            </a:r>
            <a:r>
              <a:rPr lang="en-US" sz="3600" b="1" dirty="0" smtClean="0">
                <a:latin typeface="Arial" panose="020B0604020202020204" pitchFamily="34" charset="0"/>
                <a:ea typeface="Calibri" panose="020F0502020204030204" pitchFamily="34" charset="0"/>
                <a:cs typeface="Arial" panose="020B0604020202020204" pitchFamily="34" charset="0"/>
              </a:rPr>
              <a:t>medical &amp; dental </a:t>
            </a:r>
            <a:r>
              <a:rPr lang="en-US" sz="3600" dirty="0">
                <a:latin typeface="Arial" panose="020B0604020202020204" pitchFamily="34" charset="0"/>
                <a:ea typeface="Calibri" panose="020F0502020204030204" pitchFamily="34" charset="0"/>
                <a:cs typeface="Arial" panose="020B0604020202020204" pitchFamily="34" charset="0"/>
              </a:rPr>
              <a:t>including skilled care </a:t>
            </a:r>
            <a:r>
              <a:rPr lang="en-US" sz="3600" dirty="0" smtClean="0">
                <a:latin typeface="Arial" panose="020B0604020202020204" pitchFamily="34" charset="0"/>
                <a:ea typeface="Calibri" panose="020F0502020204030204" pitchFamily="34" charset="0"/>
                <a:cs typeface="Arial" panose="020B0604020202020204" pitchFamily="34" charset="0"/>
              </a:rPr>
              <a:t>nursing,</a:t>
            </a:r>
          </a:p>
          <a:p>
            <a:pPr>
              <a:lnSpc>
                <a:spcPct val="107000"/>
              </a:lnSpc>
              <a:spcAft>
                <a:spcPts val="800"/>
              </a:spcAft>
            </a:pPr>
            <a:r>
              <a:rPr lang="en-US" sz="3600" dirty="0" smtClean="0">
                <a:latin typeface="Arial" panose="020B0604020202020204" pitchFamily="34" charset="0"/>
                <a:ea typeface="Calibri" panose="020F0502020204030204" pitchFamily="34" charset="0"/>
                <a:cs typeface="Arial" panose="020B0604020202020204" pitchFamily="34" charset="0"/>
              </a:rPr>
              <a:t>    Not made through HSA or FSA. Includes payments by  others. Check payments made for another.</a:t>
            </a:r>
          </a:p>
          <a:p>
            <a:pPr>
              <a:lnSpc>
                <a:spcPct val="107000"/>
              </a:lnSpc>
              <a:spcAft>
                <a:spcPts val="800"/>
              </a:spcAft>
            </a:pPr>
            <a:r>
              <a:rPr lang="en-US" sz="3600" b="1" dirty="0" smtClean="0">
                <a:latin typeface="Arial" panose="020B0604020202020204" pitchFamily="34" charset="0"/>
                <a:ea typeface="Calibri" panose="020F0502020204030204" pitchFamily="34" charset="0"/>
                <a:cs typeface="Arial" panose="020B0604020202020204" pitchFamily="34" charset="0"/>
              </a:rPr>
              <a:t>Large </a:t>
            </a:r>
            <a:r>
              <a:rPr lang="en-US" sz="3600" b="1" dirty="0">
                <a:latin typeface="Arial" panose="020B0604020202020204" pitchFamily="34" charset="0"/>
                <a:ea typeface="Calibri" panose="020F0502020204030204" pitchFamily="34" charset="0"/>
                <a:cs typeface="Arial" panose="020B0604020202020204" pitchFamily="34" charset="0"/>
              </a:rPr>
              <a:t>Charitable </a:t>
            </a:r>
            <a:r>
              <a:rPr lang="en-US" sz="3600" dirty="0">
                <a:latin typeface="Arial" panose="020B0604020202020204" pitchFamily="34" charset="0"/>
                <a:ea typeface="Calibri" panose="020F0502020204030204" pitchFamily="34" charset="0"/>
                <a:cs typeface="Arial" panose="020B0604020202020204" pitchFamily="34" charset="0"/>
              </a:rPr>
              <a:t>over 7.5% of </a:t>
            </a:r>
            <a:r>
              <a:rPr lang="en-US" sz="3600" dirty="0" smtClean="0">
                <a:latin typeface="Arial" panose="020B0604020202020204" pitchFamily="34" charset="0"/>
                <a:ea typeface="Calibri" panose="020F0502020204030204" pitchFamily="34" charset="0"/>
                <a:cs typeface="Arial" panose="020B0604020202020204" pitchFamily="34" charset="0"/>
              </a:rPr>
              <a:t>AGI. No Fed w/Standard.</a:t>
            </a:r>
            <a:endParaRPr lang="en-US" sz="3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MN </a:t>
            </a:r>
            <a:r>
              <a:rPr lang="en-US" sz="3600" dirty="0" smtClean="0">
                <a:latin typeface="Arial" panose="020B0604020202020204" pitchFamily="34" charset="0"/>
                <a:ea typeface="Calibri" panose="020F0502020204030204" pitchFamily="34" charset="0"/>
                <a:cs typeface="Arial" panose="020B0604020202020204" pitchFamily="34" charset="0"/>
              </a:rPr>
              <a:t>allows </a:t>
            </a:r>
            <a:r>
              <a:rPr lang="en-US" sz="3600" dirty="0">
                <a:latin typeface="Arial" panose="020B0604020202020204" pitchFamily="34" charset="0"/>
                <a:ea typeface="Calibri" panose="020F0502020204030204" pitchFamily="34" charset="0"/>
                <a:cs typeface="Arial" panose="020B0604020202020204" pitchFamily="34" charset="0"/>
              </a:rPr>
              <a:t>Itemize even if take Standard on </a:t>
            </a:r>
            <a:r>
              <a:rPr lang="en-US" sz="3600" dirty="0" smtClean="0">
                <a:latin typeface="Arial" panose="020B0604020202020204" pitchFamily="34" charset="0"/>
                <a:ea typeface="Calibri" panose="020F0502020204030204" pitchFamily="34" charset="0"/>
                <a:cs typeface="Arial" panose="020B0604020202020204" pitchFamily="34" charset="0"/>
              </a:rPr>
              <a:t>Federal, </a:t>
            </a:r>
            <a:r>
              <a:rPr lang="en-US" sz="3600" dirty="0">
                <a:latin typeface="Arial" panose="020B0604020202020204" pitchFamily="34" charset="0"/>
                <a:ea typeface="Calibri" panose="020F0502020204030204" pitchFamily="34" charset="0"/>
                <a:cs typeface="Arial" panose="020B0604020202020204" pitchFamily="34" charset="0"/>
              </a:rPr>
              <a:t>and can deduct unreimbursed employee business expenses.</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399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07EB59-5149-4B6C-94A6-6D876B82251A}" type="slidenum">
              <a:rPr lang="en-US" smtClean="0"/>
              <a:t>9</a:t>
            </a:fld>
            <a:endParaRPr lang="en-US" dirty="0"/>
          </a:p>
        </p:txBody>
      </p:sp>
      <p:sp>
        <p:nvSpPr>
          <p:cNvPr id="3" name="Rectangle 2"/>
          <p:cNvSpPr/>
          <p:nvPr/>
        </p:nvSpPr>
        <p:spPr>
          <a:xfrm>
            <a:off x="181232" y="433676"/>
            <a:ext cx="12010768" cy="637097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You will pay </a:t>
            </a:r>
            <a:r>
              <a:rPr lang="en-US" sz="2400" b="1" dirty="0">
                <a:latin typeface="Arial" panose="020B0604020202020204" pitchFamily="34" charset="0"/>
                <a:cs typeface="Arial" panose="020B0604020202020204" pitchFamily="34" charset="0"/>
              </a:rPr>
              <a:t>tax on </a:t>
            </a:r>
            <a:r>
              <a:rPr lang="en-US" sz="2400" dirty="0">
                <a:latin typeface="Arial" panose="020B0604020202020204" pitchFamily="34" charset="0"/>
                <a:cs typeface="Arial" panose="020B0604020202020204" pitchFamily="34" charset="0"/>
              </a:rPr>
              <a:t>your </a:t>
            </a:r>
            <a:r>
              <a:rPr lang="en-US" sz="2400" b="1" dirty="0">
                <a:latin typeface="Arial" panose="020B0604020202020204" pitchFamily="34" charset="0"/>
                <a:cs typeface="Arial" panose="020B0604020202020204" pitchFamily="34" charset="0"/>
              </a:rPr>
              <a:t>Social Security benefits </a:t>
            </a:r>
            <a:r>
              <a:rPr lang="en-US" sz="2400" dirty="0">
                <a:latin typeface="Arial" panose="020B0604020202020204" pitchFamily="34" charset="0"/>
                <a:cs typeface="Arial" panose="020B0604020202020204" pitchFamily="34" charset="0"/>
              </a:rPr>
              <a:t>based on Internal Revenue Service (IRS) rules if you:</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File a federal tax return as an "individual"</a:t>
            </a:r>
            <a:r>
              <a:rPr lang="en-US" sz="2400" dirty="0">
                <a:latin typeface="Arial" panose="020B0604020202020204" pitchFamily="34" charset="0"/>
                <a:cs typeface="Arial" panose="020B0604020202020204" pitchFamily="34" charset="0"/>
              </a:rPr>
              <a:t> and your </a:t>
            </a:r>
            <a:r>
              <a:rPr lang="en-US" sz="2400" b="1" i="1" dirty="0">
                <a:latin typeface="Arial" panose="020B0604020202020204" pitchFamily="34" charset="0"/>
                <a:cs typeface="Arial" panose="020B0604020202020204" pitchFamily="34" charset="0"/>
              </a:rPr>
              <a:t>combined income*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AGI is </a:t>
            </a: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Between $25,000 and $34,000, you may have to pay income tax on up to 50% of your benefits.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More than $34,000, up to 85% of your benefits may be taxable.</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File a joint return</a:t>
            </a:r>
            <a:r>
              <a:rPr lang="en-US" sz="2400" dirty="0">
                <a:latin typeface="Arial" panose="020B0604020202020204" pitchFamily="34" charset="0"/>
                <a:cs typeface="Arial" panose="020B0604020202020204" pitchFamily="34" charset="0"/>
              </a:rPr>
              <a:t>, and you and your spouse have a </a:t>
            </a:r>
            <a:r>
              <a:rPr lang="en-US" sz="2400" b="1" i="1" dirty="0">
                <a:latin typeface="Arial" panose="020B0604020202020204" pitchFamily="34" charset="0"/>
                <a:cs typeface="Arial" panose="020B0604020202020204" pitchFamily="34" charset="0"/>
              </a:rPr>
              <a:t>combined income*</a:t>
            </a:r>
            <a:r>
              <a:rPr lang="en-US" sz="2400" dirty="0">
                <a:latin typeface="Arial" panose="020B0604020202020204" pitchFamily="34" charset="0"/>
                <a:cs typeface="Arial" panose="020B0604020202020204" pitchFamily="34" charset="0"/>
              </a:rPr>
              <a:t> that is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Between $32,000 and $44,000, you may have to pay income tax on up to 50% of your benefits.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More than $44,000, up to 85% of your benefits may be taxable.</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Are married and file a separate tax return</a:t>
            </a:r>
            <a:r>
              <a:rPr lang="en-US" sz="2400" dirty="0">
                <a:latin typeface="Arial" panose="020B0604020202020204" pitchFamily="34" charset="0"/>
                <a:cs typeface="Arial" panose="020B0604020202020204" pitchFamily="34" charset="0"/>
              </a:rPr>
              <a:t>, you probably will pay taxes on your </a:t>
            </a:r>
            <a:r>
              <a:rPr lang="en-US" sz="2400" dirty="0" smtClean="0">
                <a:latin typeface="Arial" panose="020B0604020202020204" pitchFamily="34" charset="0"/>
                <a:cs typeface="Arial" panose="020B0604020202020204" pitchFamily="34" charset="0"/>
              </a:rPr>
              <a:t>  benefits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Your adjusted gross </a:t>
            </a:r>
            <a:r>
              <a:rPr lang="en-US" sz="2400" dirty="0" smtClean="0">
                <a:latin typeface="Arial" panose="020B0604020202020204" pitchFamily="34" charset="0"/>
                <a:cs typeface="Arial" panose="020B0604020202020204" pitchFamily="34" charset="0"/>
              </a:rPr>
              <a:t>income (AIG)</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Nontaxable interest</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½ of your Social Security benefits</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Your "combined income" </a:t>
            </a:r>
          </a:p>
        </p:txBody>
      </p:sp>
    </p:spTree>
    <p:extLst>
      <p:ext uri="{BB962C8B-B14F-4D97-AF65-F5344CB8AC3E}">
        <p14:creationId xmlns:p14="http://schemas.microsoft.com/office/powerpoint/2010/main" val="4044768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49767</TotalTime>
  <Words>4464</Words>
  <Application>Microsoft Office PowerPoint</Application>
  <PresentationFormat>Widescreen</PresentationFormat>
  <Paragraphs>306</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Symbol</vt:lpstr>
      <vt:lpstr>Times New Roman</vt:lpstr>
      <vt:lpstr>Office Theme</vt:lpstr>
      <vt:lpstr>                                    UNIVERSITY OF MINNESOTA RETIREES ASSOCIATION                            Engaging the Future</vt:lpstr>
      <vt:lpstr>                             Agenda &amp; Disclaimer</vt:lpstr>
      <vt:lpstr>Make moves before year-end to stay ahead of Uncle Sam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year-end money deadlines not to miss. FIDELITY VIEWPOINTS®. WEEKLY EDITION: November 16, 2023 ( Includes truncated excerpts from  Fidelity) </vt:lpstr>
      <vt:lpstr>Required Minimum Distributions (RMDs) </vt:lpstr>
      <vt:lpstr>PowerPoint Presentation</vt:lpstr>
      <vt:lpstr>PowerPoint Presentation</vt:lpstr>
      <vt:lpstr>PowerPoint Presentation</vt:lpstr>
      <vt:lpstr>PowerPoint Presentation</vt:lpstr>
      <vt:lpstr>Required Minimum Distributions (RMD) Questions</vt:lpstr>
      <vt:lpstr>How are RMDs determined in a Defined Benefit Plan? </vt:lpstr>
      <vt:lpstr>              RMD &amp; Estate Planning</vt:lpstr>
      <vt:lpstr>Qualifies for the Earned Income Tax Credit (EITC)</vt:lpstr>
      <vt:lpstr>Qualify for EITC &amp; Energy Efficient Improvement Credit? </vt:lpstr>
      <vt:lpstr>Issues of Surviving Spouses Considering Marriage </vt:lpstr>
      <vt:lpstr>The Surviving Spouse “Penalty”</vt:lpstr>
      <vt:lpstr>Two things can increase the Surviving Spouses' penalty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Sept.20: Tax Efficient Distributions to Family and Charities, Monday, 1:30p – Andy Whitman, Chair Finance &amp; Law Group.</dc:title>
  <dc:creator>Andrew F Whitman</dc:creator>
  <cp:lastModifiedBy>Andrew F Whitman</cp:lastModifiedBy>
  <cp:revision>277</cp:revision>
  <dcterms:created xsi:type="dcterms:W3CDTF">2021-08-09T20:05:51Z</dcterms:created>
  <dcterms:modified xsi:type="dcterms:W3CDTF">2023-12-14T03:25:02Z</dcterms:modified>
</cp:coreProperties>
</file>