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</p:sldMasterIdLst>
  <p:notesMasterIdLst>
    <p:notesMasterId r:id="rId38"/>
  </p:notesMasterIdLst>
  <p:handoutMasterIdLst>
    <p:handoutMasterId r:id="rId39"/>
  </p:handoutMasterIdLst>
  <p:sldIdLst>
    <p:sldId id="261" r:id="rId3"/>
    <p:sldId id="291" r:id="rId4"/>
    <p:sldId id="328" r:id="rId5"/>
    <p:sldId id="327" r:id="rId6"/>
    <p:sldId id="331" r:id="rId7"/>
    <p:sldId id="302" r:id="rId8"/>
    <p:sldId id="309" r:id="rId9"/>
    <p:sldId id="297" r:id="rId10"/>
    <p:sldId id="303" r:id="rId11"/>
    <p:sldId id="326" r:id="rId12"/>
    <p:sldId id="346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05" r:id="rId28"/>
    <p:sldId id="332" r:id="rId29"/>
    <p:sldId id="317" r:id="rId30"/>
    <p:sldId id="315" r:id="rId31"/>
    <p:sldId id="333" r:id="rId32"/>
    <p:sldId id="334" r:id="rId33"/>
    <p:sldId id="335" r:id="rId34"/>
    <p:sldId id="316" r:id="rId35"/>
    <p:sldId id="313" r:id="rId36"/>
    <p:sldId id="272" r:id="rId37"/>
  </p:sldIdLst>
  <p:sldSz cx="9144000" cy="6858000" type="screen4x3"/>
  <p:notesSz cx="9296400" cy="70104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C"/>
    <a:srgbClr val="F3901D"/>
    <a:srgbClr val="8D8B00"/>
    <a:srgbClr val="00958F"/>
    <a:srgbClr val="B51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3" autoAdjust="0"/>
    <p:restoredTop sz="88660" autoAdjust="0"/>
  </p:normalViewPr>
  <p:slideViewPr>
    <p:cSldViewPr snapToGrid="0">
      <p:cViewPr varScale="1">
        <p:scale>
          <a:sx n="104" d="100"/>
          <a:sy n="104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wildcntrsanb\wr_docs\wrc\common\Gamma%20(Non-Wilder%20SE)\Capacity%20to%20Care\Report\Report%20char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wildcntrsanb\wr_docs\wrc\common\Gamma%20(Non-Wilder%20SE)\Capacity%20to%20Care\WR%20DELIVERABLES\Summary\Donut%20graphic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Documents%20and%20Settings\krysten.ryba.WILDERAD\Desktop\Report%20graphics%20-%20jenny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5628014401055"/>
          <c:y val="0.0208559042139228"/>
          <c:w val="0.438473062781474"/>
          <c:h val="0.846646551244092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Sheet2!$C$3</c:f>
              <c:strCache>
                <c:ptCount val="1"/>
                <c:pt idx="0">
                  <c:v>Secondary (N=71)     </c:v>
                </c:pt>
              </c:strCache>
            </c:strRef>
          </c:tx>
          <c:spPr>
            <a:solidFill>
              <a:srgbClr val="579FA7"/>
            </a:solidFill>
          </c:spPr>
          <c:invertIfNegative val="0"/>
          <c:cat>
            <c:strRef>
              <c:f>Sheet2!$A$4:$A$13</c:f>
              <c:strCache>
                <c:ptCount val="10"/>
                <c:pt idx="0">
                  <c:v>Personal care</c:v>
                </c:pt>
                <c:pt idx="1">
                  <c:v>Nursing/medical care</c:v>
                </c:pt>
                <c:pt idx="2">
                  <c:v>Heavy chores</c:v>
                </c:pt>
                <c:pt idx="3">
                  <c:v>Managing finances</c:v>
                </c:pt>
                <c:pt idx="4">
                  <c:v>Preparing meals</c:v>
                </c:pt>
                <c:pt idx="5">
                  <c:v>Housekeeping</c:v>
                </c:pt>
                <c:pt idx="6">
                  <c:v>Paperwork/forms</c:v>
                </c:pt>
                <c:pt idx="7">
                  <c:v>Transportation/rides</c:v>
                </c:pt>
                <c:pt idx="8">
                  <c:v>Shopping or other errands</c:v>
                </c:pt>
                <c:pt idx="9">
                  <c:v>Companionship/visiting</c:v>
                </c:pt>
              </c:strCache>
            </c:strRef>
          </c:cat>
          <c:val>
            <c:numRef>
              <c:f>Sheet2!$C$4:$C$13</c:f>
              <c:numCache>
                <c:formatCode>0%</c:formatCode>
                <c:ptCount val="10"/>
                <c:pt idx="0">
                  <c:v>0.28</c:v>
                </c:pt>
                <c:pt idx="1">
                  <c:v>0.24</c:v>
                </c:pt>
                <c:pt idx="2">
                  <c:v>0.390000000000002</c:v>
                </c:pt>
                <c:pt idx="3">
                  <c:v>0.310000000000002</c:v>
                </c:pt>
                <c:pt idx="4">
                  <c:v>0.380000000000002</c:v>
                </c:pt>
                <c:pt idx="5">
                  <c:v>0.54</c:v>
                </c:pt>
                <c:pt idx="6">
                  <c:v>0.51</c:v>
                </c:pt>
                <c:pt idx="7">
                  <c:v>0.760000000000004</c:v>
                </c:pt>
                <c:pt idx="8">
                  <c:v>0.730000000000001</c:v>
                </c:pt>
                <c:pt idx="9">
                  <c:v>0.890000000000002</c:v>
                </c:pt>
              </c:numCache>
            </c:numRef>
          </c:val>
        </c:ser>
        <c:ser>
          <c:idx val="0"/>
          <c:order val="1"/>
          <c:tx>
            <c:strRef>
              <c:f>Sheet2!$B$3</c:f>
              <c:strCache>
                <c:ptCount val="1"/>
                <c:pt idx="0">
                  <c:v>Primary (N=141)</c:v>
                </c:pt>
              </c:strCache>
            </c:strRef>
          </c:tx>
          <c:spPr>
            <a:solidFill>
              <a:srgbClr val="753F00"/>
            </a:solidFill>
          </c:spPr>
          <c:invertIfNegative val="0"/>
          <c:cat>
            <c:strRef>
              <c:f>Sheet2!$A$4:$A$13</c:f>
              <c:strCache>
                <c:ptCount val="10"/>
                <c:pt idx="0">
                  <c:v>Personal care</c:v>
                </c:pt>
                <c:pt idx="1">
                  <c:v>Nursing/medical care</c:v>
                </c:pt>
                <c:pt idx="2">
                  <c:v>Heavy chores</c:v>
                </c:pt>
                <c:pt idx="3">
                  <c:v>Managing finances</c:v>
                </c:pt>
                <c:pt idx="4">
                  <c:v>Preparing meals</c:v>
                </c:pt>
                <c:pt idx="5">
                  <c:v>Housekeeping</c:v>
                </c:pt>
                <c:pt idx="6">
                  <c:v>Paperwork/forms</c:v>
                </c:pt>
                <c:pt idx="7">
                  <c:v>Transportation/rides</c:v>
                </c:pt>
                <c:pt idx="8">
                  <c:v>Shopping or other errands</c:v>
                </c:pt>
                <c:pt idx="9">
                  <c:v>Companionship/visiting</c:v>
                </c:pt>
              </c:strCache>
            </c:strRef>
          </c:cat>
          <c:val>
            <c:numRef>
              <c:f>Sheet2!$B$4:$B$13</c:f>
              <c:numCache>
                <c:formatCode>0%</c:formatCode>
                <c:ptCount val="10"/>
                <c:pt idx="0">
                  <c:v>0.57</c:v>
                </c:pt>
                <c:pt idx="1">
                  <c:v>0.670000000000005</c:v>
                </c:pt>
                <c:pt idx="2">
                  <c:v>0.640000000000004</c:v>
                </c:pt>
                <c:pt idx="3">
                  <c:v>0.750000000000004</c:v>
                </c:pt>
                <c:pt idx="4">
                  <c:v>0.730000000000001</c:v>
                </c:pt>
                <c:pt idx="5">
                  <c:v>0.770000000000003</c:v>
                </c:pt>
                <c:pt idx="6">
                  <c:v>0.8</c:v>
                </c:pt>
                <c:pt idx="7">
                  <c:v>0.890000000000002</c:v>
                </c:pt>
                <c:pt idx="8">
                  <c:v>0.93</c:v>
                </c:pt>
                <c:pt idx="9">
                  <c:v>0.960000000000001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-849399968"/>
        <c:axId val="-849387872"/>
      </c:barChart>
      <c:catAx>
        <c:axId val="-84939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849387872"/>
        <c:crosses val="autoZero"/>
        <c:auto val="1"/>
        <c:lblAlgn val="ctr"/>
        <c:lblOffset val="100"/>
        <c:noMultiLvlLbl val="0"/>
      </c:catAx>
      <c:valAx>
        <c:axId val="-849387872"/>
        <c:scaling>
          <c:orientation val="minMax"/>
          <c:max val="1.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849399968"/>
        <c:crosses val="autoZero"/>
        <c:crossBetween val="between"/>
        <c:minorUnit val="0.25"/>
      </c:valAx>
    </c:plotArea>
    <c:legend>
      <c:legendPos val="b"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0151263741797"/>
          <c:y val="0.0543209876543213"/>
          <c:w val="0.449848736258204"/>
          <c:h val="0.89135802469135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Sheet2!$F$38:$F$44</c:f>
              <c:strCache>
                <c:ptCount val="7"/>
                <c:pt idx="0">
                  <c:v>Support from family friends and/or neighbors</c:v>
                </c:pt>
                <c:pt idx="1">
                  <c:v>Health care resources</c:v>
                </c:pt>
                <c:pt idx="2">
                  <c:v>Home-based services</c:v>
                </c:pt>
                <c:pt idx="3">
                  <c:v>Community-based resources</c:v>
                </c:pt>
                <c:pt idx="4">
                  <c:v>Faith community</c:v>
                </c:pt>
                <c:pt idx="5">
                  <c:v>Personal resources</c:v>
                </c:pt>
                <c:pt idx="6">
                  <c:v>Professional service</c:v>
                </c:pt>
              </c:strCache>
            </c:strRef>
          </c:cat>
          <c:val>
            <c:numRef>
              <c:f>Sheet2!$G$38:$G$44</c:f>
              <c:numCache>
                <c:formatCode>0%</c:formatCode>
                <c:ptCount val="7"/>
                <c:pt idx="0">
                  <c:v>0.62</c:v>
                </c:pt>
                <c:pt idx="1">
                  <c:v>0.48</c:v>
                </c:pt>
                <c:pt idx="2">
                  <c:v>0.15</c:v>
                </c:pt>
                <c:pt idx="3">
                  <c:v>0.08</c:v>
                </c:pt>
                <c:pt idx="4">
                  <c:v>0.06</c:v>
                </c:pt>
                <c:pt idx="5">
                  <c:v>0.06</c:v>
                </c:pt>
                <c:pt idx="6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342902080"/>
        <c:axId val="-342935232"/>
      </c:barChart>
      <c:catAx>
        <c:axId val="-342902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342935232"/>
        <c:crosses val="autoZero"/>
        <c:auto val="1"/>
        <c:lblAlgn val="ctr"/>
        <c:lblOffset val="100"/>
        <c:noMultiLvlLbl val="0"/>
      </c:catAx>
      <c:valAx>
        <c:axId val="-3429352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34290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6666666666667"/>
          <c:y val="0.0"/>
          <c:w val="0.938888888888891"/>
          <c:h val="0.9043924145243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753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31%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Sheet1!$A$108</c:f>
              <c:strCache>
                <c:ptCount val="1"/>
                <c:pt idx="0">
                  <c:v>Scale.Final.RE1</c:v>
                </c:pt>
              </c:strCache>
            </c:strRef>
          </c:cat>
          <c:val>
            <c:numRef>
              <c:f>Sheet1!$B$108</c:f>
              <c:numCache>
                <c:formatCode>0%</c:formatCode>
                <c:ptCount val="1"/>
                <c:pt idx="0">
                  <c:v>0.316000000000001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3901D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mr-IN" sz="2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44</a:t>
                    </a:r>
                    <a:r>
                      <a:rPr lang="mr-IN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Sheet1!$A$108</c:f>
              <c:strCache>
                <c:ptCount val="1"/>
                <c:pt idx="0">
                  <c:v>Scale.Final.RE1</c:v>
                </c:pt>
              </c:strCache>
            </c:strRef>
          </c:cat>
          <c:val>
            <c:numRef>
              <c:f>Sheet1!$C$108</c:f>
              <c:numCache>
                <c:formatCode>0%</c:formatCode>
                <c:ptCount val="1"/>
                <c:pt idx="0">
                  <c:v>0.436000000000001</c:v>
                </c:pt>
              </c:numCache>
            </c:numRef>
          </c:val>
        </c:ser>
        <c:ser>
          <c:idx val="2"/>
          <c:order val="2"/>
          <c:tx>
            <c:strRef>
              <c:f>Sheet1!$D$7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Sheet1!$A$108</c:f>
              <c:strCache>
                <c:ptCount val="1"/>
                <c:pt idx="0">
                  <c:v>Scale.Final.RE1</c:v>
                </c:pt>
              </c:strCache>
            </c:strRef>
          </c:cat>
          <c:val>
            <c:numRef>
              <c:f>Sheet1!$D$108</c:f>
              <c:numCache>
                <c:formatCode>0%</c:formatCode>
                <c:ptCount val="1"/>
                <c:pt idx="0">
                  <c:v>0.248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342988336"/>
        <c:axId val="-342986288"/>
      </c:barChart>
      <c:catAx>
        <c:axId val="-34298833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one"/>
        <c:crossAx val="-342986288"/>
        <c:crosses val="autoZero"/>
        <c:auto val="1"/>
        <c:lblAlgn val="ctr"/>
        <c:lblOffset val="100"/>
        <c:noMultiLvlLbl val="0"/>
      </c:catAx>
      <c:valAx>
        <c:axId val="-3429862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-34298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30209879340622"/>
          <c:y val="0.0280344088817384"/>
          <c:w val="0.950005947997508"/>
          <c:h val="0.9449385536336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0.78</c:v>
                </c:pt>
                <c:pt idx="1">
                  <c:v>0.8</c:v>
                </c:pt>
                <c:pt idx="2">
                  <c:v>0.85</c:v>
                </c:pt>
                <c:pt idx="3">
                  <c:v>0.89</c:v>
                </c:pt>
                <c:pt idx="4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-343112816"/>
        <c:axId val="-343110496"/>
      </c:barChart>
      <c:catAx>
        <c:axId val="-343112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43110496"/>
        <c:crosses val="autoZero"/>
        <c:auto val="1"/>
        <c:lblAlgn val="ctr"/>
        <c:lblOffset val="100"/>
        <c:noMultiLvlLbl val="0"/>
      </c:catAx>
      <c:valAx>
        <c:axId val="-343110496"/>
        <c:scaling>
          <c:orientation val="minMax"/>
          <c:max val="1.0"/>
          <c:min val="0.0"/>
        </c:scaling>
        <c:delete val="1"/>
        <c:axPos val="b"/>
        <c:numFmt formatCode="0%" sourceLinked="1"/>
        <c:majorTickMark val="out"/>
        <c:minorTickMark val="none"/>
        <c:tickLblPos val="nextTo"/>
        <c:crossAx val="-34311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30209879340622"/>
          <c:y val="0.0280344088817384"/>
          <c:w val="0.950005947997508"/>
          <c:h val="0.9247888253549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0.68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-343141952"/>
        <c:axId val="-343139632"/>
      </c:barChart>
      <c:catAx>
        <c:axId val="-343141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43139632"/>
        <c:crosses val="autoZero"/>
        <c:auto val="1"/>
        <c:lblAlgn val="ctr"/>
        <c:lblOffset val="100"/>
        <c:noMultiLvlLbl val="0"/>
      </c:catAx>
      <c:valAx>
        <c:axId val="-343139632"/>
        <c:scaling>
          <c:orientation val="minMax"/>
          <c:max val="1.0"/>
          <c:min val="0.0"/>
        </c:scaling>
        <c:delete val="1"/>
        <c:axPos val="b"/>
        <c:numFmt formatCode="0%" sourceLinked="1"/>
        <c:majorTickMark val="out"/>
        <c:minorTickMark val="none"/>
        <c:tickLblPos val="nextTo"/>
        <c:crossAx val="-34314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1001EE-4BD2-45F8-82DD-013039059BEA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76BF6F-B8EE-4F91-AD0A-CFADA7B1F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1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9D118B-18BB-40A2-B5ED-D0394BF1B415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6994E7-BED5-4F92-8D0B-E9FA50CC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4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231 countries around the world (about 99% of the world) are expecting to see an increase in their aging population.</a:t>
            </a:r>
          </a:p>
          <a:p>
            <a:r>
              <a:rPr lang="en-US" dirty="0" smtClean="0"/>
              <a:t>By 2050, the world population of older adults is expected to double and reach 2 billion.</a:t>
            </a:r>
          </a:p>
          <a:p>
            <a:r>
              <a:rPr lang="en-US" dirty="0" smtClean="0"/>
              <a:t>Growth in the older population does not help the economy of a country. Countries lack the younger workforce it needs to keep production rising. Older people need more care and other forms of transportation.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94E7-BED5-4F92-8D0B-E9FA50CC29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3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Mention here that the rest of the data presented is about primary caregivers ONLY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2C878-03D3-4A0B-B693-FA21CFE88331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A33C8-7BF0-42D4-85D9-5335AA3DD63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A33C8-7BF0-42D4-85D9-5335AA3DD63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A33C8-7BF0-42D4-85D9-5335AA3DD63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NOTE: the projections may be off (low) – if so, correct this graph (and the info in the insights column)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D169-E5F1-4391-B17B-F63ACD004A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5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in population of older </a:t>
            </a:r>
            <a:r>
              <a:rPr lang="en-US" dirty="0" smtClean="0"/>
              <a:t>adults and older adults are living longer</a:t>
            </a:r>
            <a:endParaRPr lang="en-US" dirty="0"/>
          </a:p>
          <a:p>
            <a:r>
              <a:rPr lang="en-US" dirty="0" smtClean="0"/>
              <a:t>Fewer informal/family caregivers available</a:t>
            </a:r>
          </a:p>
          <a:p>
            <a:r>
              <a:rPr lang="en-US" dirty="0" smtClean="0"/>
              <a:t>Many </a:t>
            </a:r>
            <a:r>
              <a:rPr lang="en-US" dirty="0"/>
              <a:t>older adults choose to age in the community</a:t>
            </a:r>
          </a:p>
          <a:p>
            <a:r>
              <a:rPr lang="en-US" dirty="0" smtClean="0"/>
              <a:t>Experience</a:t>
            </a:r>
            <a:r>
              <a:rPr lang="en-US" baseline="0" dirty="0" smtClean="0"/>
              <a:t> of caregiving is diverse--</a:t>
            </a:r>
            <a:r>
              <a:rPr lang="en-US" dirty="0" smtClean="0"/>
              <a:t>families and situations vary based on</a:t>
            </a:r>
            <a:r>
              <a:rPr lang="en-US" baseline="0" dirty="0" smtClean="0"/>
              <a:t> </a:t>
            </a:r>
            <a:r>
              <a:rPr lang="en-US" dirty="0" smtClean="0"/>
              <a:t>race, ethnicity, SES, and disease</a:t>
            </a:r>
            <a:r>
              <a:rPr lang="en-US" baseline="0" dirty="0" smtClean="0"/>
              <a:t> trajectory</a:t>
            </a: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Caregiving is stressful/keeping caregivers healthy is a priority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Approximately </a:t>
            </a:r>
            <a:r>
              <a:rPr lang="en-US" dirty="0"/>
              <a:t>34.2 million Americans have provided unpaid care to an adult age 50 or older in the prior 12 </a:t>
            </a:r>
            <a:r>
              <a:rPr lang="en-US" dirty="0" smtClean="0"/>
              <a:t>months  (</a:t>
            </a:r>
            <a:r>
              <a:rPr lang="en-US" sz="1100" dirty="0"/>
              <a:t>Results of a national study by AARP Public Policy Institute and National Caregiving Alliance, </a:t>
            </a:r>
            <a:r>
              <a:rPr lang="en-US" sz="1100" i="1" u="sng" dirty="0"/>
              <a:t>Caregiving in the U.S. 2015</a:t>
            </a:r>
            <a:r>
              <a:rPr lang="en-US" sz="1100" u="sng" dirty="0"/>
              <a:t>)</a:t>
            </a:r>
            <a:endParaRPr lang="en-US" sz="1100" dirty="0"/>
          </a:p>
          <a:p>
            <a:endParaRPr lang="en-US" i="1" dirty="0" smtClean="0"/>
          </a:p>
          <a:p>
            <a:r>
              <a:rPr lang="en-US" i="0" dirty="0" smtClean="0"/>
              <a:t>Economic</a:t>
            </a:r>
            <a:r>
              <a:rPr lang="en-US" i="0" baseline="0" dirty="0" smtClean="0"/>
              <a:t> value of informal caregiving for people with ADRD was $217.7 billion in 2014.  </a:t>
            </a:r>
            <a:r>
              <a:rPr lang="en-US" b="1" i="0" baseline="0" dirty="0" smtClean="0"/>
              <a:t>=</a:t>
            </a:r>
            <a:r>
              <a:rPr lang="en-US" i="0" baseline="0" dirty="0" smtClean="0"/>
              <a:t>46% of the net value of Walmart sales in 2013 and 8x the total revenue of McDonalds in 2013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94E7-BED5-4F92-8D0B-E9FA50CC29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3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94E7-BED5-4F92-8D0B-E9FA50CC29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3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210E1A-DFC5-4271-9CAE-F7FB0121F893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D0A45E-84B3-458B-B19B-A3505095E771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A33C8-7BF0-42D4-85D9-5335AA3DD63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C5D9F-E16C-4142-88FD-75717E9E5D19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2C5C9-57DC-4B93-8629-0FAA11A7CCB3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/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 anchor="t" anchorCtr="0">
            <a:noAutofit/>
          </a:bodyPr>
          <a:lstStyle>
            <a:lvl1pPr algn="ctr">
              <a:defRPr sz="4400" b="1"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143000"/>
            <a:ext cx="9144000" cy="152400"/>
            <a:chOff x="0" y="1143000"/>
            <a:chExt cx="9144000" cy="1524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6934200" y="0"/>
            <a:ext cx="2209800" cy="1066800"/>
            <a:chOff x="6934200" y="0"/>
            <a:chExt cx="2209800" cy="10668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934200" y="0"/>
              <a:ext cx="2209800" cy="1066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7010400" y="142568"/>
              <a:ext cx="2057400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Wilder</a:t>
              </a:r>
            </a:p>
            <a:p>
              <a:pPr>
                <a:lnSpc>
                  <a:spcPts val="22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Research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8" y="5972918"/>
            <a:ext cx="1633942" cy="662577"/>
          </a:xfrm>
          <a:prstGeom prst="rect">
            <a:avLst/>
          </a:prstGeom>
        </p:spPr>
      </p:pic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1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16200000">
            <a:off x="-3354221" y="3354221"/>
            <a:ext cx="6868804" cy="160361"/>
            <a:chOff x="0" y="1143000"/>
            <a:chExt cx="91440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648200" y="1600200"/>
            <a:ext cx="4495800" cy="52686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3856"/>
            <a:ext cx="8229600" cy="838200"/>
          </a:xfrm>
        </p:spPr>
        <p:txBody>
          <a:bodyPr tIns="0" bIns="0" anchor="b" anchorCtr="0">
            <a:noAutofit/>
          </a:bodyPr>
          <a:lstStyle>
            <a:lvl1pPr>
              <a:defRPr sz="36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4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143000"/>
            <a:ext cx="9144000" cy="152400"/>
            <a:chOff x="0" y="1143000"/>
            <a:chExt cx="9144000" cy="152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724400" y="1600200"/>
            <a:ext cx="4038600" cy="4525963"/>
          </a:xfr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3856"/>
            <a:ext cx="8229600" cy="838200"/>
          </a:xfrm>
        </p:spPr>
        <p:txBody>
          <a:bodyPr tIns="0" bIns="0" anchor="b" anchorCtr="0">
            <a:noAutofit/>
          </a:bodyPr>
          <a:lstStyle>
            <a:lvl1pPr>
              <a:defRPr sz="36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ltGray">
          <a:xfrm>
            <a:off x="6219825" y="6383338"/>
            <a:ext cx="2924175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2950" y="6319838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C67F0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wilderresearch.org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2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114800" cy="639762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332037"/>
            <a:ext cx="4038600" cy="3992563"/>
          </a:xfr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accent3"/>
              </a:buClr>
              <a:defRPr sz="1600"/>
            </a:lvl4pPr>
            <a:lvl5pPr>
              <a:buClr>
                <a:schemeClr val="accent3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724399" y="1646238"/>
            <a:ext cx="4119349" cy="639762"/>
          </a:xfrm>
        </p:spPr>
        <p:txBody>
          <a:bodyPr tIns="0" bIns="0" anchor="b">
            <a:noAutofit/>
          </a:bodyPr>
          <a:lstStyle>
            <a:lvl1pPr marL="0" indent="0">
              <a:buNone/>
              <a:defRPr lang="en-US" sz="2800" b="0" kern="1200" dirty="0" smtClean="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724400" y="2332037"/>
            <a:ext cx="4038600" cy="3992563"/>
          </a:xfr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accent3"/>
              </a:buClr>
              <a:defRPr sz="1600"/>
            </a:lvl4pPr>
            <a:lvl5pPr>
              <a:buClr>
                <a:schemeClr val="accent3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3856"/>
            <a:ext cx="8229600" cy="838200"/>
          </a:xfrm>
        </p:spPr>
        <p:txBody>
          <a:bodyPr tIns="0" bIns="0" anchor="b" anchorCtr="0">
            <a:noAutofit/>
          </a:bodyPr>
          <a:lstStyle>
            <a:lvl1pPr>
              <a:defRPr sz="36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1143000"/>
            <a:ext cx="9144000" cy="152400"/>
            <a:chOff x="0" y="1143000"/>
            <a:chExt cx="9144000" cy="1524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>
            <a:spLocks noChangeArrowheads="1"/>
          </p:cNvSpPr>
          <p:nvPr userDrawn="1"/>
        </p:nvSpPr>
        <p:spPr bwMode="ltGray">
          <a:xfrm>
            <a:off x="6219825" y="6383338"/>
            <a:ext cx="2924175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2950" y="6319838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C67F0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wilderresearch.org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4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6200000">
            <a:off x="-1828797" y="1828800"/>
            <a:ext cx="6858002" cy="320039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307" y="1774209"/>
            <a:ext cx="2788693" cy="43519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00403" y="0"/>
            <a:ext cx="59435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1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1828797" y="1828800"/>
            <a:ext cx="6858002" cy="320039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9307" y="1774209"/>
            <a:ext cx="2788693" cy="43519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3733410" y="1646238"/>
            <a:ext cx="5031178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3733800" y="2332037"/>
            <a:ext cx="5029200" cy="3992563"/>
          </a:xfr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accent3"/>
              </a:buClr>
              <a:defRPr sz="1600"/>
            </a:lvl4pPr>
            <a:lvl5pPr>
              <a:buClr>
                <a:schemeClr val="accent3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4360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47A3-5FEF-4C03-9526-701601CEE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xfrm>
            <a:off x="4552950" y="63198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wilderresearch.org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5904" y="1540383"/>
            <a:ext cx="8229600" cy="4238625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1200"/>
              </a:spcBef>
              <a:spcAft>
                <a:spcPts val="0"/>
              </a:spcAft>
              <a:defRPr/>
            </a:lvl2pPr>
            <a:lvl3pPr>
              <a:spcBef>
                <a:spcPts val="1200"/>
              </a:spcBef>
              <a:spcAft>
                <a:spcPts val="0"/>
              </a:spcAft>
              <a:defRPr sz="2400"/>
            </a:lvl3pPr>
            <a:lvl4pPr>
              <a:spcBef>
                <a:spcPts val="1200"/>
              </a:spcBef>
              <a:spcAft>
                <a:spcPts val="0"/>
              </a:spcAft>
              <a:defRPr sz="2400"/>
            </a:lvl4pPr>
            <a:lvl5pPr>
              <a:spcBef>
                <a:spcPts val="1200"/>
              </a:spcBef>
              <a:spcAft>
                <a:spcPts val="0"/>
              </a:spcAft>
              <a:buClr>
                <a:srgbClr val="546E2B"/>
              </a:buCl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gray">
          <a:xfrm>
            <a:off x="442913" y="1171575"/>
            <a:ext cx="8226425" cy="31750"/>
          </a:xfrm>
          <a:prstGeom prst="rect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gray">
          <a:xfrm>
            <a:off x="762000" y="381000"/>
            <a:ext cx="31750" cy="105251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614081" y="6471236"/>
            <a:ext cx="1905000" cy="26766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65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w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EAEEF-4F8A-40DA-9361-4FB9A31B4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xfrm>
            <a:off x="4552950" y="63198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wilderresearch.org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614081" y="6471236"/>
            <a:ext cx="1905000" cy="26766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79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280E-2806-496A-987B-7EB2A898A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xfrm>
            <a:off x="4552950" y="63198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wilderresearch.org</a:t>
            </a:r>
          </a:p>
        </p:txBody>
      </p:sp>
    </p:spTree>
    <p:extLst>
      <p:ext uri="{BB962C8B-B14F-4D97-AF65-F5344CB8AC3E}">
        <p14:creationId xmlns:p14="http://schemas.microsoft.com/office/powerpoint/2010/main" val="269116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idx="1"/>
          </p:nvPr>
        </p:nvSpPr>
        <p:spPr bwMode="auto">
          <a:xfrm>
            <a:off x="301625" y="1543793"/>
            <a:ext cx="8534400" cy="456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7200" indent="-45720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7688" indent="-273050"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82" y="228600"/>
            <a:ext cx="8526483" cy="1255816"/>
          </a:xfrm>
        </p:spPr>
        <p:txBody>
          <a:bodyPr/>
          <a:lstStyle>
            <a:lvl1pPr>
              <a:defRPr>
                <a:solidFill>
                  <a:srgbClr val="0067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-5334" y="6460513"/>
            <a:ext cx="9168641" cy="100505"/>
            <a:chOff x="-5334" y="6139879"/>
            <a:chExt cx="9168641" cy="100505"/>
          </a:xfrm>
        </p:grpSpPr>
        <p:grpSp>
          <p:nvGrpSpPr>
            <p:cNvPr id="41" name="Group 40"/>
            <p:cNvGrpSpPr/>
            <p:nvPr userDrawn="1"/>
          </p:nvGrpSpPr>
          <p:grpSpPr>
            <a:xfrm>
              <a:off x="5669484" y="6139879"/>
              <a:ext cx="3493823" cy="100505"/>
              <a:chOff x="5381357" y="5543550"/>
              <a:chExt cx="3762644" cy="100505"/>
            </a:xfrm>
          </p:grpSpPr>
          <p:sp>
            <p:nvSpPr>
              <p:cNvPr id="56" name="Rectangle 55"/>
              <p:cNvSpPr/>
              <p:nvPr userDrawn="1"/>
            </p:nvSpPr>
            <p:spPr>
              <a:xfrm>
                <a:off x="8672722" y="5543550"/>
                <a:ext cx="471279" cy="100505"/>
              </a:xfrm>
              <a:prstGeom prst="rect">
                <a:avLst/>
              </a:prstGeom>
              <a:solidFill>
                <a:srgbClr val="E66B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/>
              <p:cNvSpPr/>
              <p:nvPr userDrawn="1"/>
            </p:nvSpPr>
            <p:spPr>
              <a:xfrm>
                <a:off x="8202293" y="5543550"/>
                <a:ext cx="471279" cy="100505"/>
              </a:xfrm>
              <a:prstGeom prst="rect">
                <a:avLst/>
              </a:prstGeom>
              <a:solidFill>
                <a:srgbClr val="FFD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ectangle 57"/>
              <p:cNvSpPr/>
              <p:nvPr userDrawn="1"/>
            </p:nvSpPr>
            <p:spPr>
              <a:xfrm>
                <a:off x="7731014" y="5543550"/>
                <a:ext cx="471279" cy="100505"/>
              </a:xfrm>
              <a:prstGeom prst="rect">
                <a:avLst/>
              </a:prstGeom>
              <a:solidFill>
                <a:srgbClr val="B4C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 userDrawn="1"/>
            </p:nvSpPr>
            <p:spPr>
              <a:xfrm>
                <a:off x="7266475" y="5543550"/>
                <a:ext cx="471279" cy="100505"/>
              </a:xfrm>
              <a:prstGeom prst="rect">
                <a:avLst/>
              </a:prstGeom>
              <a:solidFill>
                <a:srgbClr val="5562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59"/>
              <p:cNvSpPr/>
              <p:nvPr userDrawn="1"/>
            </p:nvSpPr>
            <p:spPr>
              <a:xfrm>
                <a:off x="6795195" y="5543550"/>
                <a:ext cx="471279" cy="100505"/>
              </a:xfrm>
              <a:prstGeom prst="rect">
                <a:avLst/>
              </a:prstGeom>
              <a:solidFill>
                <a:srgbClr val="CF4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 60"/>
              <p:cNvSpPr/>
              <p:nvPr userDrawn="1"/>
            </p:nvSpPr>
            <p:spPr>
              <a:xfrm>
                <a:off x="6323916" y="5543550"/>
                <a:ext cx="471279" cy="100505"/>
              </a:xfrm>
              <a:prstGeom prst="rect">
                <a:avLst/>
              </a:prstGeom>
              <a:solidFill>
                <a:srgbClr val="E58E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61"/>
              <p:cNvSpPr/>
              <p:nvPr userDrawn="1"/>
            </p:nvSpPr>
            <p:spPr>
              <a:xfrm>
                <a:off x="5852636" y="5543550"/>
                <a:ext cx="471279" cy="100505"/>
              </a:xfrm>
              <a:prstGeom prst="rect">
                <a:avLst/>
              </a:prstGeom>
              <a:solidFill>
                <a:srgbClr val="4B72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 userDrawn="1"/>
            </p:nvSpPr>
            <p:spPr>
              <a:xfrm>
                <a:off x="5381357" y="5543550"/>
                <a:ext cx="471279" cy="100505"/>
              </a:xfrm>
              <a:prstGeom prst="rect">
                <a:avLst/>
              </a:prstGeom>
              <a:solidFill>
                <a:srgbClr val="0067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 userDrawn="1"/>
          </p:nvGrpSpPr>
          <p:grpSpPr>
            <a:xfrm>
              <a:off x="2175662" y="6139879"/>
              <a:ext cx="3493823" cy="100505"/>
              <a:chOff x="5381357" y="5543550"/>
              <a:chExt cx="3762644" cy="100505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8672722" y="5543550"/>
                <a:ext cx="471279" cy="100505"/>
              </a:xfrm>
              <a:prstGeom prst="rect">
                <a:avLst/>
              </a:prstGeom>
              <a:solidFill>
                <a:srgbClr val="E66B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 userDrawn="1"/>
            </p:nvSpPr>
            <p:spPr>
              <a:xfrm>
                <a:off x="8202293" y="5543550"/>
                <a:ext cx="471279" cy="100505"/>
              </a:xfrm>
              <a:prstGeom prst="rect">
                <a:avLst/>
              </a:prstGeom>
              <a:solidFill>
                <a:srgbClr val="FFD0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 userDrawn="1"/>
            </p:nvSpPr>
            <p:spPr>
              <a:xfrm>
                <a:off x="7731014" y="5543550"/>
                <a:ext cx="471279" cy="100505"/>
              </a:xfrm>
              <a:prstGeom prst="rect">
                <a:avLst/>
              </a:prstGeom>
              <a:solidFill>
                <a:srgbClr val="B4C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 userDrawn="1"/>
            </p:nvSpPr>
            <p:spPr>
              <a:xfrm>
                <a:off x="7266475" y="5543550"/>
                <a:ext cx="471279" cy="100505"/>
              </a:xfrm>
              <a:prstGeom prst="rect">
                <a:avLst/>
              </a:prstGeom>
              <a:solidFill>
                <a:srgbClr val="5562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1"/>
              <p:cNvSpPr/>
              <p:nvPr userDrawn="1"/>
            </p:nvSpPr>
            <p:spPr>
              <a:xfrm>
                <a:off x="6795195" y="5543550"/>
                <a:ext cx="471279" cy="100505"/>
              </a:xfrm>
              <a:prstGeom prst="rect">
                <a:avLst/>
              </a:prstGeom>
              <a:solidFill>
                <a:srgbClr val="CF4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52"/>
              <p:cNvSpPr/>
              <p:nvPr userDrawn="1"/>
            </p:nvSpPr>
            <p:spPr>
              <a:xfrm>
                <a:off x="6323916" y="5543550"/>
                <a:ext cx="471279" cy="100505"/>
              </a:xfrm>
              <a:prstGeom prst="rect">
                <a:avLst/>
              </a:prstGeom>
              <a:solidFill>
                <a:srgbClr val="E58E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53"/>
              <p:cNvSpPr/>
              <p:nvPr userDrawn="1"/>
            </p:nvSpPr>
            <p:spPr>
              <a:xfrm>
                <a:off x="5852636" y="5543550"/>
                <a:ext cx="471279" cy="100505"/>
              </a:xfrm>
              <a:prstGeom prst="rect">
                <a:avLst/>
              </a:prstGeom>
              <a:solidFill>
                <a:srgbClr val="4B72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/>
              <p:cNvSpPr/>
              <p:nvPr userDrawn="1"/>
            </p:nvSpPr>
            <p:spPr>
              <a:xfrm>
                <a:off x="5381357" y="5543550"/>
                <a:ext cx="471279" cy="100505"/>
              </a:xfrm>
              <a:prstGeom prst="rect">
                <a:avLst/>
              </a:prstGeom>
              <a:solidFill>
                <a:srgbClr val="0067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 userDrawn="1"/>
          </p:nvSpPr>
          <p:spPr>
            <a:xfrm>
              <a:off x="1738053" y="6139879"/>
              <a:ext cx="437609" cy="100505"/>
            </a:xfrm>
            <a:prstGeom prst="rect">
              <a:avLst/>
            </a:prstGeom>
            <a:solidFill>
              <a:srgbClr val="E66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1301234" y="6139879"/>
              <a:ext cx="437609" cy="100505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63625" y="6139879"/>
              <a:ext cx="437609" cy="100505"/>
            </a:xfrm>
            <a:prstGeom prst="rect">
              <a:avLst/>
            </a:prstGeom>
            <a:solidFill>
              <a:srgbClr val="B4C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432275" y="6139879"/>
              <a:ext cx="437609" cy="100505"/>
            </a:xfrm>
            <a:prstGeom prst="rect">
              <a:avLst/>
            </a:prstGeom>
            <a:solidFill>
              <a:srgbClr val="556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-5334" y="6139879"/>
              <a:ext cx="437609" cy="100505"/>
            </a:xfrm>
            <a:prstGeom prst="rect">
              <a:avLst/>
            </a:prstGeom>
            <a:solidFill>
              <a:srgbClr val="CF4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46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07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/or 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6200000">
            <a:off x="1828802" y="-457203"/>
            <a:ext cx="5486402" cy="9144004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143000"/>
            <a:ext cx="9144000" cy="152400"/>
            <a:chOff x="0" y="1143000"/>
            <a:chExt cx="9144000" cy="1524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 anchor="t" anchorCtr="0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34200" y="0"/>
            <a:ext cx="2209800" cy="1066800"/>
            <a:chOff x="6934200" y="0"/>
            <a:chExt cx="2209800" cy="10668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934200" y="0"/>
              <a:ext cx="2209800" cy="1066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10400" y="142568"/>
              <a:ext cx="2057400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Wilder</a:t>
              </a:r>
            </a:p>
            <a:p>
              <a:pPr>
                <a:lnSpc>
                  <a:spcPts val="22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Research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4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4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143000"/>
            <a:ext cx="9144000" cy="152400"/>
            <a:chOff x="0" y="1143000"/>
            <a:chExt cx="9144000" cy="152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martArt Placeholder 4"/>
          <p:cNvSpPr>
            <a:spLocks noGrp="1"/>
          </p:cNvSpPr>
          <p:nvPr>
            <p:ph type="dgm" sz="quarter" idx="13" hasCustomPrompt="1"/>
          </p:nvPr>
        </p:nvSpPr>
        <p:spPr>
          <a:xfrm>
            <a:off x="457200" y="1676400"/>
            <a:ext cx="8229600" cy="4419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800"/>
            </a:lvl1pPr>
          </a:lstStyle>
          <a:p>
            <a:pPr lvl="0"/>
            <a:r>
              <a:rPr lang="en-US" dirty="0" smtClean="0"/>
              <a:t>Click icon to add SmartArt graphic for agenda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3856"/>
            <a:ext cx="8229600" cy="838200"/>
          </a:xfrm>
        </p:spPr>
        <p:txBody>
          <a:bodyPr tIns="0" bIns="0" anchor="b" anchorCtr="0">
            <a:noAutofit/>
          </a:bodyPr>
          <a:lstStyle>
            <a:lvl1pPr>
              <a:defRPr sz="36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ltGray">
          <a:xfrm>
            <a:off x="6219825" y="6383338"/>
            <a:ext cx="2924175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2950" y="6319838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C67F0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wilderresearch.org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3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143000"/>
            <a:ext cx="9144000" cy="152400"/>
            <a:chOff x="0" y="1143000"/>
            <a:chExt cx="9144000" cy="152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3856"/>
            <a:ext cx="8229600" cy="838200"/>
          </a:xfrm>
        </p:spPr>
        <p:txBody>
          <a:bodyPr tIns="0" bIns="0" anchor="b" anchorCtr="0">
            <a:noAutofit/>
          </a:bodyPr>
          <a:lstStyle>
            <a:lvl1pPr>
              <a:defRPr sz="36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ltGray">
          <a:xfrm>
            <a:off x="6219825" y="6383338"/>
            <a:ext cx="2924175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2950" y="6319838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C67F0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wilderresearch.org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8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 -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143000"/>
            <a:ext cx="9144000" cy="152400"/>
            <a:chOff x="0" y="1143000"/>
            <a:chExt cx="9144000" cy="152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3856"/>
            <a:ext cx="8229600" cy="838200"/>
          </a:xfrm>
        </p:spPr>
        <p:txBody>
          <a:bodyPr tIns="0" bIns="0" anchor="b" anchorCtr="0">
            <a:noAutofit/>
          </a:bodyPr>
          <a:lstStyle>
            <a:lvl1pPr>
              <a:defRPr sz="36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ltGray">
          <a:xfrm>
            <a:off x="6219825" y="6383338"/>
            <a:ext cx="2924175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2950" y="6319838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C67F0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wilderresearch.org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6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16200000">
            <a:off x="-3354221" y="3354221"/>
            <a:ext cx="6868804" cy="160361"/>
            <a:chOff x="0" y="1143000"/>
            <a:chExt cx="91440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3856"/>
            <a:ext cx="8229600" cy="838200"/>
          </a:xfrm>
        </p:spPr>
        <p:txBody>
          <a:bodyPr tIns="0" bIns="0" anchor="b" anchorCtr="0">
            <a:noAutofit/>
          </a:bodyPr>
          <a:lstStyle>
            <a:lvl1pPr>
              <a:defRPr sz="36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ltGray">
          <a:xfrm>
            <a:off x="6219825" y="6383338"/>
            <a:ext cx="2924175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2950" y="6319838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C67F0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wilderresearch.org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7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2000"/>
            </a:lvl4pPr>
            <a:lvl5pPr>
              <a:buClr>
                <a:schemeClr val="accent3"/>
              </a:buCl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16200000">
            <a:off x="-3354221" y="3354221"/>
            <a:ext cx="6868804" cy="160361"/>
            <a:chOff x="0" y="1143000"/>
            <a:chExt cx="91440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3856"/>
            <a:ext cx="8229600" cy="838200"/>
          </a:xfrm>
        </p:spPr>
        <p:txBody>
          <a:bodyPr tIns="0" bIns="0" anchor="b" anchorCtr="0">
            <a:noAutofit/>
          </a:bodyPr>
          <a:lstStyle>
            <a:lvl1pPr>
              <a:defRPr sz="36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ltGray">
          <a:xfrm>
            <a:off x="6219825" y="6383338"/>
            <a:ext cx="2924175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2950" y="6319838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C67F0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wilderresearch.org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60363" y="0"/>
            <a:ext cx="898363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 rot="16200000">
            <a:off x="-3354221" y="3354221"/>
            <a:ext cx="6868804" cy="160361"/>
            <a:chOff x="0" y="1143000"/>
            <a:chExt cx="9144000" cy="1524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5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648200" y="1600200"/>
            <a:ext cx="4495800" cy="5257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143000"/>
            <a:ext cx="9144000" cy="152400"/>
            <a:chOff x="0" y="1143000"/>
            <a:chExt cx="9144000" cy="1524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1143000"/>
              <a:ext cx="22128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212848" y="1143000"/>
              <a:ext cx="2359152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572000" y="1143000"/>
              <a:ext cx="23622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934200" y="1143000"/>
              <a:ext cx="2209800" cy="15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3856"/>
            <a:ext cx="8229600" cy="838200"/>
          </a:xfrm>
        </p:spPr>
        <p:txBody>
          <a:bodyPr tIns="0" bIns="0" anchor="b" anchorCtr="0">
            <a:noAutofit/>
          </a:bodyPr>
          <a:lstStyle>
            <a:lvl1pPr>
              <a:defRPr sz="36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4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2778" y="632816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8" r:id="rId3"/>
    <p:sldLayoutId id="2147483650" r:id="rId4"/>
    <p:sldLayoutId id="2147483681" r:id="rId5"/>
    <p:sldLayoutId id="2147483662" r:id="rId6"/>
    <p:sldLayoutId id="2147483682" r:id="rId7"/>
    <p:sldLayoutId id="2147483677" r:id="rId8"/>
    <p:sldLayoutId id="2147483664" r:id="rId9"/>
    <p:sldLayoutId id="2147483663" r:id="rId10"/>
    <p:sldLayoutId id="2147483652" r:id="rId11"/>
    <p:sldLayoutId id="2147483653" r:id="rId12"/>
    <p:sldLayoutId id="2147483680" r:id="rId13"/>
    <p:sldLayoutId id="2147483656" r:id="rId14"/>
    <p:sldLayoutId id="2147483683" r:id="rId15"/>
    <p:sldLayoutId id="2147483685" r:id="rId16"/>
    <p:sldLayoutId id="2147483686" r:id="rId17"/>
    <p:sldLayoutId id="2147483688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Clr>
          <a:schemeClr val="accent2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0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chart" Target="../charts/chart1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chart" Target="../charts/chart2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erresearch.org/" TargetMode="External"/><Relationship Id="rId4" Type="http://schemas.openxmlformats.org/officeDocument/2006/relationships/hyperlink" Target="mailto:caregiving@wilder.org" TargetMode="External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857" y="1524000"/>
            <a:ext cx="7772400" cy="1422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Preparing for the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Future of Caregiving in Minnesota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" y="3098800"/>
            <a:ext cx="8453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Review of Wilder Research Studies on Caregiving </a:t>
            </a:r>
          </a:p>
          <a:p>
            <a:pPr algn="ctr"/>
            <a:r>
              <a:rPr lang="en-US" sz="2400" dirty="0" smtClean="0"/>
              <a:t>and</a:t>
            </a:r>
          </a:p>
          <a:p>
            <a:pPr algn="ctr"/>
            <a:r>
              <a:rPr lang="en-US" sz="2400" dirty="0" smtClean="0"/>
              <a:t>A Description of Wilder’s Caregiver Services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 presentation to the </a:t>
            </a:r>
            <a:endParaRPr lang="en-US" sz="2400" dirty="0"/>
          </a:p>
          <a:p>
            <a:pPr algn="ctr"/>
            <a:r>
              <a:rPr lang="en-US" sz="2400" dirty="0" smtClean="0"/>
              <a:t> University of Minnesota Retirees Association</a:t>
            </a:r>
          </a:p>
          <a:p>
            <a:pPr algn="ctr"/>
            <a:r>
              <a:rPr lang="en-US" sz="2400" dirty="0" smtClean="0"/>
              <a:t>November 28, 2017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By Greg Owen </a:t>
            </a:r>
          </a:p>
          <a:p>
            <a:pPr algn="ctr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2997200" y="575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3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\\wildcntrsanb\wr_docs\WRC\COMMON\Gamma (Non-Wilder SE)\Capacity to Care\Graphics\Summary Co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1" b="74315"/>
          <a:stretch>
            <a:fillRect/>
          </a:stretch>
        </p:blipFill>
        <p:spPr bwMode="auto">
          <a:xfrm>
            <a:off x="1916113" y="3175"/>
            <a:ext cx="72278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46063" y="0"/>
            <a:ext cx="17526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588" y="1503363"/>
            <a:ext cx="9142412" cy="952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3080" name="Picture 2" descr="\\wildcntrsanb\wr_docs\WRC\COMMON\Gamma (Non-Wilder SE)\Capacity to Care\Graphics\c2c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791200"/>
            <a:ext cx="1123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1731963" y="2781300"/>
            <a:ext cx="838200" cy="3048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329656" y="2374900"/>
            <a:ext cx="6400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58595B">
                    <a:lumMod val="50000"/>
                  </a:srgbClr>
                </a:solidFill>
              </a:rPr>
              <a:t>Understanding Caregivers’ Networks of Support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422000" y="4374291"/>
            <a:ext cx="6691312" cy="14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 smtClean="0">
                <a:solidFill>
                  <a:srgbClr val="753F00"/>
                </a:solidFill>
              </a:rPr>
              <a:t>The Caregiving in Context Study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24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0715"/>
            <a:ext cx="7913914" cy="5323114"/>
          </a:xfrm>
        </p:spPr>
        <p:txBody>
          <a:bodyPr/>
          <a:lstStyle/>
          <a:p>
            <a:pPr marL="457200" lvl="1" indent="0">
              <a:buNone/>
            </a:pPr>
            <a:endParaRPr lang="en-US" sz="2800" dirty="0" smtClean="0"/>
          </a:p>
          <a:p>
            <a:pPr lvl="0">
              <a:buClr>
                <a:srgbClr val="0067AC"/>
              </a:buClr>
            </a:pPr>
            <a:r>
              <a:rPr lang="en-US" sz="2800" dirty="0" smtClean="0"/>
              <a:t>Who are the caregivers and how did they assume their role?</a:t>
            </a:r>
          </a:p>
          <a:p>
            <a:pPr lvl="0">
              <a:buClr>
                <a:srgbClr val="0067AC"/>
              </a:buClr>
            </a:pPr>
            <a:r>
              <a:rPr lang="en-US" sz="2800" dirty="0" smtClean="0"/>
              <a:t>Where do caregivers look for help or guidance?</a:t>
            </a:r>
          </a:p>
          <a:p>
            <a:pPr lvl="0">
              <a:buClr>
                <a:srgbClr val="0067AC"/>
              </a:buClr>
            </a:pPr>
            <a:r>
              <a:rPr lang="en-US" sz="2800" dirty="0" smtClean="0"/>
              <a:t>How are caregivers supported and what do their networks of informal support look like?</a:t>
            </a:r>
          </a:p>
          <a:p>
            <a:pPr lvl="0">
              <a:buClr>
                <a:srgbClr val="0067AC"/>
              </a:buClr>
            </a:pPr>
            <a:r>
              <a:rPr lang="en-US" sz="2800" dirty="0" smtClean="0"/>
              <a:t>What do caregivers say would help them the most?</a:t>
            </a:r>
          </a:p>
          <a:p>
            <a:pPr marL="0" indent="0">
              <a:buClr>
                <a:srgbClr val="0067AC"/>
              </a:buClr>
              <a:buNone/>
            </a:pPr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Study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18180"/>
            <a:ext cx="7086600" cy="563562"/>
          </a:xfrm>
        </p:spPr>
        <p:txBody>
          <a:bodyPr/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Who we talked to...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33558" y="1143000"/>
            <a:ext cx="2590800" cy="24384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In-depth interviews with 212 caregivers in St. Paul</a:t>
            </a:r>
          </a:p>
          <a:p>
            <a:pPr>
              <a:buFont typeface="Arial" charset="0"/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22532" name="Picture 3" descr="1_StudyNeighborhoo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t="8170" r="5528" b="8142"/>
          <a:stretch>
            <a:fillRect/>
          </a:stretch>
        </p:blipFill>
        <p:spPr bwMode="auto">
          <a:xfrm>
            <a:off x="3124200" y="914400"/>
            <a:ext cx="47529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33558" y="4191000"/>
            <a:ext cx="6934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dirty="0">
                <a:cs typeface="Arial" charset="0"/>
              </a:rPr>
              <a:t> 141 </a:t>
            </a:r>
            <a:r>
              <a:rPr lang="en-US" sz="2800" b="1" dirty="0">
                <a:solidFill>
                  <a:srgbClr val="753F00"/>
                </a:solidFill>
                <a:cs typeface="Arial" charset="0"/>
              </a:rPr>
              <a:t>Primary</a:t>
            </a:r>
            <a:r>
              <a:rPr lang="en-US" sz="2800" dirty="0">
                <a:cs typeface="Arial" charset="0"/>
              </a:rPr>
              <a:t> caregivers</a:t>
            </a:r>
          </a:p>
          <a:p>
            <a:pPr lvl="1" eaLnBrk="1" hangingPunct="1"/>
            <a:r>
              <a:rPr lang="en-US" sz="2400" i="1" dirty="0">
                <a:cs typeface="Arial" charset="0"/>
              </a:rPr>
              <a:t>(mainly responsible for care of older adult)</a:t>
            </a:r>
          </a:p>
          <a:p>
            <a:pPr lvl="1" eaLnBrk="1" hangingPunct="1">
              <a:buFont typeface="Arial" charset="0"/>
              <a:buChar char="•"/>
            </a:pPr>
            <a:endParaRPr lang="en-US" dirty="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cs typeface="Arial" charset="0"/>
              </a:rPr>
              <a:t> 71 </a:t>
            </a:r>
            <a:r>
              <a:rPr lang="en-US" sz="2800" b="1" dirty="0">
                <a:solidFill>
                  <a:srgbClr val="753F00"/>
                </a:solidFill>
                <a:cs typeface="Arial" charset="0"/>
              </a:rPr>
              <a:t>Secondary</a:t>
            </a:r>
            <a:r>
              <a:rPr lang="en-US" sz="2800" dirty="0">
                <a:cs typeface="Arial" charset="0"/>
              </a:rPr>
              <a:t> caregivers</a:t>
            </a:r>
          </a:p>
          <a:p>
            <a:pPr lvl="1" eaLnBrk="1" hangingPunct="1"/>
            <a:r>
              <a:rPr lang="en-US" sz="2400" i="1" dirty="0">
                <a:cs typeface="Arial" charset="0"/>
              </a:rPr>
              <a:t>(assist an older adult) </a:t>
            </a:r>
          </a:p>
          <a:p>
            <a:pPr eaLnBrk="1" hangingPunct="1"/>
            <a:endParaRPr lang="en-US" sz="2800" dirty="0">
              <a:cs typeface="Arial" charset="0"/>
            </a:endParaRPr>
          </a:p>
          <a:p>
            <a:pPr eaLnBrk="1" hangingPunct="1"/>
            <a:endParaRPr lang="en-US" sz="280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5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90404"/>
            <a:ext cx="7086600" cy="6397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Who we talked to...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008744"/>
            <a:ext cx="7086600" cy="5638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dirty="0" smtClean="0">
                <a:solidFill>
                  <a:srgbClr val="753F00"/>
                </a:solidFill>
                <a:latin typeface="Arial" charset="0"/>
                <a:cs typeface="Arial" charset="0"/>
              </a:rPr>
              <a:t>Average age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Caregivers: 57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Older adults: 80</a:t>
            </a:r>
          </a:p>
          <a:p>
            <a:pPr>
              <a:buFont typeface="Arial" charset="0"/>
              <a:buNone/>
            </a:pPr>
            <a:r>
              <a:rPr lang="en-US" sz="2800" b="1" dirty="0" smtClean="0">
                <a:solidFill>
                  <a:srgbClr val="753F00"/>
                </a:solidFill>
                <a:latin typeface="Arial" charset="0"/>
                <a:cs typeface="Arial" charset="0"/>
              </a:rPr>
              <a:t>Caregivers are diverse: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Men (31%) and women (69%)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25% people of color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29% at or below 200% poverty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54% employed full-time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Spouses, adult children, friends, and neighbors</a:t>
            </a:r>
          </a:p>
          <a:p>
            <a:pPr lvl="1">
              <a:buFont typeface="Arial" charset="0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4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703"/>
            <a:ext cx="7086600" cy="523648"/>
          </a:xfrm>
        </p:spPr>
        <p:txBody>
          <a:bodyPr/>
          <a:lstStyle/>
          <a:p>
            <a:r>
              <a:rPr lang="en-US" sz="3600" b="1" dirty="0" smtClean="0"/>
              <a:t>Who they are... </a:t>
            </a:r>
            <a:endParaRPr lang="en-US" sz="3600" b="1" dirty="0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/>
          <a:stretch/>
        </p:blipFill>
        <p:spPr bwMode="auto">
          <a:xfrm>
            <a:off x="85064" y="1247371"/>
            <a:ext cx="9532938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7086600" cy="868362"/>
          </a:xfrm>
        </p:spPr>
        <p:txBody>
          <a:bodyPr/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Pathways to caregiving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590800" y="1186543"/>
            <a:ext cx="5257800" cy="2147208"/>
          </a:xfrm>
        </p:spPr>
        <p:txBody>
          <a:bodyPr/>
          <a:lstStyle/>
          <a:p>
            <a:pPr indent="0">
              <a:buFont typeface="Arial" charset="0"/>
              <a:buNone/>
              <a:defRPr/>
            </a:pPr>
            <a:r>
              <a:rPr lang="en-US" sz="2600" i="1" dirty="0" smtClean="0"/>
              <a:t>“My sister and I provide the support to my mother jointly. </a:t>
            </a:r>
            <a:br>
              <a:rPr lang="en-US" sz="2600" i="1" dirty="0" smtClean="0"/>
            </a:br>
            <a:r>
              <a:rPr lang="en-US" sz="2600" i="1" dirty="0" smtClean="0"/>
              <a:t>We met as a family and talked about how we were going to deal with the challenges.”</a:t>
            </a:r>
            <a:endParaRPr lang="en-US" sz="2600" i="1" dirty="0" smtClean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10022" y="1422396"/>
            <a:ext cx="21045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Narrow" pitchFamily="34" charset="0"/>
              </a:rPr>
              <a:t>One in five (21%) said they </a:t>
            </a:r>
            <a:r>
              <a:rPr lang="en-US" sz="2400" b="1" dirty="0">
                <a:solidFill>
                  <a:srgbClr val="753F00"/>
                </a:solidFill>
                <a:latin typeface="Arial Narrow" pitchFamily="34" charset="0"/>
              </a:rPr>
              <a:t>planned</a:t>
            </a:r>
            <a:r>
              <a:rPr lang="en-US" sz="2400" dirty="0">
                <a:solidFill>
                  <a:srgbClr val="0067AC"/>
                </a:solidFill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to be </a:t>
            </a: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a </a:t>
            </a:r>
            <a:r>
              <a:rPr lang="en-US" sz="2400" dirty="0">
                <a:latin typeface="Arial Narrow" pitchFamily="34" charset="0"/>
              </a:rPr>
              <a:t>caregiver.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365836" y="1277257"/>
            <a:ext cx="551543" cy="1901371"/>
          </a:xfrm>
          <a:prstGeom prst="leftBrace">
            <a:avLst/>
          </a:prstGeom>
          <a:ln w="28575">
            <a:solidFill>
              <a:srgbClr val="753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10022" y="3667575"/>
            <a:ext cx="7410003" cy="2782174"/>
            <a:chOff x="410022" y="3667575"/>
            <a:chExt cx="7410003" cy="2782174"/>
          </a:xfrm>
        </p:grpSpPr>
        <p:sp>
          <p:nvSpPr>
            <p:cNvPr id="24582" name="TextBox 5"/>
            <p:cNvSpPr txBox="1">
              <a:spLocks noChangeArrowheads="1"/>
            </p:cNvSpPr>
            <p:nvPr/>
          </p:nvSpPr>
          <p:spPr bwMode="auto">
            <a:xfrm>
              <a:off x="410022" y="3864426"/>
              <a:ext cx="1905000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Arial Narrow" pitchFamily="34" charset="0"/>
                </a:rPr>
                <a:t>62% said </a:t>
              </a:r>
              <a:r>
                <a:rPr lang="en-US" sz="2400" dirty="0" smtClean="0">
                  <a:latin typeface="Arial Narrow" pitchFamily="34" charset="0"/>
                </a:rPr>
                <a:t>their  </a:t>
              </a:r>
              <a:r>
                <a:rPr lang="en-US" sz="2400" b="1" dirty="0">
                  <a:solidFill>
                    <a:srgbClr val="753F00"/>
                  </a:solidFill>
                  <a:latin typeface="Arial Narrow" pitchFamily="34" charset="0"/>
                </a:rPr>
                <a:t>expectation</a:t>
              </a:r>
              <a:r>
                <a:rPr lang="en-US" sz="2400" dirty="0">
                  <a:solidFill>
                    <a:srgbClr val="0067AC"/>
                  </a:solidFill>
                  <a:latin typeface="Arial Narrow" pitchFamily="34" charset="0"/>
                </a:rPr>
                <a:t> </a:t>
              </a:r>
              <a:r>
                <a:rPr lang="en-US" sz="2400" dirty="0" smtClean="0">
                  <a:latin typeface="Arial Narrow" pitchFamily="34" charset="0"/>
                </a:rPr>
                <a:t/>
              </a:r>
              <a:br>
                <a:rPr lang="en-US" sz="2400" dirty="0" smtClean="0">
                  <a:latin typeface="Arial Narrow" pitchFamily="34" charset="0"/>
                </a:rPr>
              </a:br>
              <a:r>
                <a:rPr lang="en-US" sz="2400" dirty="0" smtClean="0">
                  <a:latin typeface="Arial Narrow" pitchFamily="34" charset="0"/>
                </a:rPr>
                <a:t>of </a:t>
              </a:r>
              <a:r>
                <a:rPr lang="en-US" sz="2400" dirty="0">
                  <a:latin typeface="Arial Narrow" pitchFamily="34" charset="0"/>
                </a:rPr>
                <a:t>becoming a </a:t>
              </a:r>
              <a:r>
                <a:rPr lang="en-US" sz="2400" dirty="0" smtClean="0">
                  <a:latin typeface="Arial Narrow" pitchFamily="34" charset="0"/>
                </a:rPr>
                <a:t>caregiver simply </a:t>
              </a:r>
              <a:r>
                <a:rPr lang="en-US" sz="2400" dirty="0">
                  <a:latin typeface="Arial Narrow" pitchFamily="34" charset="0"/>
                </a:rPr>
                <a:t>fell </a:t>
              </a:r>
              <a:r>
                <a:rPr lang="en-US" sz="2400" dirty="0" smtClean="0">
                  <a:latin typeface="Arial Narrow" pitchFamily="34" charset="0"/>
                </a:rPr>
                <a:t>to them</a:t>
              </a:r>
              <a:r>
                <a:rPr lang="en-US" sz="2400" dirty="0">
                  <a:latin typeface="Arial Narrow" pitchFamily="34" charset="0"/>
                </a:rPr>
                <a:t>. </a:t>
              </a:r>
            </a:p>
            <a:p>
              <a:pPr eaLnBrk="1" hangingPunct="1"/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2365836" y="3667575"/>
              <a:ext cx="551543" cy="2456543"/>
            </a:xfrm>
            <a:prstGeom prst="leftBrace">
              <a:avLst/>
            </a:prstGeom>
            <a:ln w="28575">
              <a:solidFill>
                <a:srgbClr val="753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41607" y="3667575"/>
              <a:ext cx="5178418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/>
              <a:r>
                <a:rPr lang="en-US" sz="2600" i="1" dirty="0">
                  <a:solidFill>
                    <a:prstClr val="black"/>
                  </a:solidFill>
                </a:rPr>
                <a:t>“</a:t>
              </a:r>
              <a:r>
                <a:rPr lang="en-US" sz="2600" i="1" dirty="0"/>
                <a:t>My father remarried after my mom died, and his second wife died in March 2010. At that point, my father decided that </a:t>
              </a:r>
              <a:br>
                <a:rPr lang="en-US" sz="2600" i="1" dirty="0"/>
              </a:br>
              <a:r>
                <a:rPr lang="en-US" sz="2600" i="1" dirty="0"/>
                <a:t>he wanted me to become his primary caregiver.”</a:t>
              </a:r>
            </a:p>
            <a:p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1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7086600" cy="7159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Caregiving: A snapshot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069430"/>
            <a:ext cx="7086600" cy="5486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86% spent at least 1 year in role of caregiver; 30% spent 10 years or more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Average time spent providing care: 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Primary caregivers: 37 hours per week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Secondary caregivers: 9 hours per week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One in four (40%) share their home with the older adult they care for </a:t>
            </a:r>
          </a:p>
          <a:p>
            <a:pPr>
              <a:spcBef>
                <a:spcPts val="1800"/>
              </a:spcBef>
              <a:buNone/>
            </a:pPr>
            <a:r>
              <a:rPr lang="en-US" sz="2800" i="1" dirty="0" smtClean="0">
                <a:latin typeface="Arial" charset="0"/>
                <a:cs typeface="Arial" charset="0"/>
              </a:rPr>
              <a:t>	</a:t>
            </a:r>
            <a:r>
              <a:rPr lang="en-US" sz="2600" i="1" dirty="0" smtClean="0">
                <a:latin typeface="Arial" charset="0"/>
                <a:cs typeface="Arial" charset="0"/>
              </a:rPr>
              <a:t>(mostly primary caregivers  who are relatives of the older adult)</a:t>
            </a:r>
          </a:p>
          <a:p>
            <a:pPr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0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855028" y="405267"/>
            <a:ext cx="2808514" cy="7159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Caregiving: A snapshot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019319"/>
              </p:ext>
            </p:extLst>
          </p:nvPr>
        </p:nvGraphicFramePr>
        <p:xfrm>
          <a:off x="-58058" y="159656"/>
          <a:ext cx="5050971" cy="669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963885" y="1393372"/>
            <a:ext cx="2590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Arial Narrow" pitchFamily="34" charset="0"/>
              </a:rPr>
              <a:t>Caregivers assist with a wide variety of tasks. </a:t>
            </a:r>
          </a:p>
          <a:p>
            <a:pPr eaLnBrk="1" hangingPunct="1"/>
            <a:endParaRPr lang="en-US" sz="2400" dirty="0">
              <a:latin typeface="Arial Narrow" pitchFamily="34" charset="0"/>
            </a:endParaRPr>
          </a:p>
          <a:p>
            <a:pPr marL="231775" indent="-231775" eaLnBrk="1" hangingPunct="1">
              <a:tabLst>
                <a:tab pos="231775" algn="l"/>
              </a:tabLst>
            </a:pPr>
            <a:r>
              <a:rPr lang="en-US" sz="2400" dirty="0">
                <a:latin typeface="Arial Narrow" pitchFamily="34" charset="0"/>
              </a:rPr>
              <a:t>- </a:t>
            </a:r>
            <a:r>
              <a:rPr lang="en-US" sz="2400" dirty="0" smtClean="0">
                <a:latin typeface="Arial Narrow" pitchFamily="34" charset="0"/>
              </a:rPr>
              <a:t>	69</a:t>
            </a:r>
            <a:r>
              <a:rPr lang="en-US" sz="2400" dirty="0">
                <a:latin typeface="Arial Narrow" pitchFamily="34" charset="0"/>
              </a:rPr>
              <a:t>% of caregivers help with 5 or more of these daily tasks</a:t>
            </a:r>
          </a:p>
          <a:p>
            <a:pPr marL="231775" indent="-231775" eaLnBrk="1" hangingPunct="1">
              <a:tabLst>
                <a:tab pos="231775" algn="l"/>
              </a:tabLst>
            </a:pPr>
            <a:endParaRPr lang="en-US" sz="2400" dirty="0">
              <a:latin typeface="Arial Narrow" pitchFamily="34" charset="0"/>
            </a:endParaRPr>
          </a:p>
          <a:p>
            <a:pPr marL="231775" indent="-231775" eaLnBrk="1" hangingPunct="1">
              <a:buFontTx/>
              <a:buChar char="-"/>
              <a:tabLst>
                <a:tab pos="231775" algn="l"/>
              </a:tabLst>
            </a:pPr>
            <a:r>
              <a:rPr lang="en-US" sz="2400" dirty="0">
                <a:latin typeface="Arial Narrow" pitchFamily="34" charset="0"/>
              </a:rPr>
              <a:t>19% of caregivers help with all 10 daily tasks listed here</a:t>
            </a:r>
          </a:p>
          <a:p>
            <a:pPr eaLnBrk="1" hangingPunct="1"/>
            <a:endParaRPr lang="en-US" sz="2400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3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639762"/>
          </a:xfrm>
        </p:spPr>
        <p:txBody>
          <a:bodyPr/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Focus on support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162800" cy="1371600"/>
          </a:xfrm>
        </p:spPr>
        <p:txBody>
          <a:bodyPr/>
          <a:lstStyle/>
          <a:p>
            <a:pPr indent="0">
              <a:buNone/>
            </a:pPr>
            <a:r>
              <a:rPr lang="en-US" sz="2800" dirty="0" smtClean="0"/>
              <a:t>What is the most important resource that supports you as a caregiver? (N=141)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210987"/>
              </p:ext>
            </p:extLst>
          </p:nvPr>
        </p:nvGraphicFramePr>
        <p:xfrm>
          <a:off x="-782591" y="1891737"/>
          <a:ext cx="867954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101056"/>
            <a:ext cx="38702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Support from family,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friends, and/or </a:t>
            </a:r>
            <a:r>
              <a:rPr lang="en-US" dirty="0"/>
              <a:t>neighbors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0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23153" y="508906"/>
            <a:ext cx="7159184" cy="728768"/>
          </a:xfrm>
        </p:spPr>
        <p:txBody>
          <a:bodyPr/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Measuring informal </a:t>
            </a:r>
            <a:br>
              <a:rPr lang="en-US" sz="3600" b="1" dirty="0" smtClean="0">
                <a:latin typeface="Arial" charset="0"/>
                <a:cs typeface="Arial" charset="0"/>
              </a:rPr>
            </a:br>
            <a:r>
              <a:rPr lang="en-US" sz="3600" b="1" dirty="0" smtClean="0">
                <a:latin typeface="Arial" charset="0"/>
                <a:cs typeface="Arial" charset="0"/>
              </a:rPr>
              <a:t>support networks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010" y="1539879"/>
            <a:ext cx="749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 items in our scale: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90889" y="2271841"/>
            <a:ext cx="6063915" cy="587141"/>
          </a:xfrm>
          <a:prstGeom prst="rect">
            <a:avLst/>
          </a:prstGeom>
          <a:solidFill>
            <a:srgbClr val="D5E3E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6758" y="2327131"/>
            <a:ext cx="723331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>
              <a:spcBef>
                <a:spcPts val="1800"/>
              </a:spcBef>
              <a:spcAft>
                <a:spcPts val="0"/>
              </a:spcAft>
            </a:pPr>
            <a:r>
              <a:rPr lang="en-US" sz="2400" b="1" kern="1400" dirty="0">
                <a:solidFill>
                  <a:srgbClr val="753F00"/>
                </a:solidFill>
                <a:latin typeface="Arial" pitchFamily="34" charset="0"/>
                <a:cs typeface="Arial" pitchFamily="34" charset="0"/>
              </a:rPr>
              <a:t>Help with caregiving </a:t>
            </a:r>
            <a:r>
              <a:rPr lang="en-US" sz="2400" b="1" kern="1400" dirty="0" smtClean="0">
                <a:solidFill>
                  <a:srgbClr val="753F00"/>
                </a:solidFill>
                <a:latin typeface="Arial" pitchFamily="34" charset="0"/>
                <a:cs typeface="Arial" pitchFamily="34" charset="0"/>
              </a:rPr>
              <a:t>tasks</a:t>
            </a:r>
            <a:endParaRPr lang="en-US" sz="2400" kern="1400" spc="-2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574675" indent="-4572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400" spc="-2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# </a:t>
            </a:r>
            <a:r>
              <a:rPr lang="en-US" sz="2400" kern="1400" spc="-2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of family members assisting the caregiver</a:t>
            </a:r>
          </a:p>
          <a:p>
            <a:pPr marL="574675" indent="-4572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400" spc="-2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# of others outside family assisting caregiver</a:t>
            </a:r>
          </a:p>
          <a:p>
            <a:pPr marL="574675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kern="1400" spc="-2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# of tasks the caregiver received help with in the past month</a:t>
            </a:r>
          </a:p>
          <a:p>
            <a:pPr marL="574675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kern="1400" spc="-2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Support in caregiver’s absence (1 month or longer)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9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lison.churilla\AppData\Local\Microsoft\Windows\Temporary Internet Files\Content.IE5\A8H1GSUD\MP900422132[2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r="59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093" y="6081846"/>
            <a:ext cx="9144000" cy="5232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Minnesota is officially in a period of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rapid</a:t>
            </a:r>
            <a:r>
              <a:rPr lang="en-US" sz="2800" b="1" dirty="0" smtClean="0">
                <a:latin typeface="Arial Narrow" pitchFamily="34" charset="0"/>
              </a:rPr>
              <a:t> demographic change.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1EAEEF-4F8A-40DA-9361-4FB9A31B47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8266" y="1873012"/>
            <a:ext cx="6063915" cy="587141"/>
          </a:xfrm>
          <a:prstGeom prst="rect">
            <a:avLst/>
          </a:prstGeom>
          <a:solidFill>
            <a:srgbClr val="D5E3E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0338" y="1918677"/>
            <a:ext cx="6987653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kern="1400" dirty="0">
                <a:solidFill>
                  <a:srgbClr val="753F00"/>
                </a:solidFill>
                <a:latin typeface="Arial" pitchFamily="34" charset="0"/>
                <a:cs typeface="Arial" pitchFamily="34" charset="0"/>
              </a:rPr>
              <a:t>Reaching out </a:t>
            </a:r>
            <a:r>
              <a:rPr lang="en-US" sz="2400" b="1" kern="1400" dirty="0" smtClean="0">
                <a:solidFill>
                  <a:srgbClr val="753F00"/>
                </a:solidFill>
                <a:latin typeface="Arial" pitchFamily="34" charset="0"/>
                <a:cs typeface="Arial" pitchFamily="34" charset="0"/>
              </a:rPr>
              <a:t>for support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</a:pPr>
            <a:r>
              <a:rPr lang="en-US" sz="2400" kern="1400" spc="-2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5. # of people the caregiver reached out to for help, who then began to help 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</a:pPr>
            <a:endParaRPr lang="en-US" sz="2400" kern="1400" spc="-2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sz="2400" kern="1400" spc="-2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6. # </a:t>
            </a:r>
            <a:r>
              <a:rPr lang="en-US" sz="2400" kern="1400" spc="-2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of community activities used for support </a:t>
            </a:r>
            <a:endParaRPr lang="en-US" sz="2400" kern="1400" spc="-2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457200" indent="-457200">
              <a:spcBef>
                <a:spcPts val="1800"/>
              </a:spcBef>
              <a:spcAft>
                <a:spcPts val="0"/>
              </a:spcAft>
            </a:pPr>
            <a:endParaRPr lang="en-US" sz="2400" kern="1400" spc="-2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457200" indent="-457200">
              <a:spcBef>
                <a:spcPts val="1800"/>
              </a:spcBef>
              <a:spcAft>
                <a:spcPts val="0"/>
              </a:spcAft>
            </a:pPr>
            <a:r>
              <a:rPr lang="en-US" sz="2400" kern="1400" spc="-2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7. # </a:t>
            </a:r>
            <a:r>
              <a:rPr lang="en-US" sz="2400" kern="1400" spc="-2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of different information sources used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153" y="508906"/>
            <a:ext cx="7159184" cy="728768"/>
          </a:xfrm>
        </p:spPr>
        <p:txBody>
          <a:bodyPr/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Measuring informal </a:t>
            </a:r>
            <a:br>
              <a:rPr lang="en-US" sz="3600" b="1" dirty="0" smtClean="0">
                <a:latin typeface="Arial" charset="0"/>
                <a:cs typeface="Arial" charset="0"/>
              </a:rPr>
            </a:br>
            <a:r>
              <a:rPr lang="en-US" sz="3600" b="1" dirty="0" smtClean="0">
                <a:latin typeface="Arial" charset="0"/>
                <a:cs typeface="Arial" charset="0"/>
              </a:rPr>
              <a:t>support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408" y="1873731"/>
            <a:ext cx="6063915" cy="587141"/>
          </a:xfrm>
          <a:prstGeom prst="rect">
            <a:avLst/>
          </a:prstGeom>
          <a:solidFill>
            <a:srgbClr val="D5E3E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3614" y="1919394"/>
            <a:ext cx="684673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kern="1400" dirty="0" smtClean="0">
                <a:solidFill>
                  <a:srgbClr val="753F00"/>
                </a:solidFill>
                <a:latin typeface="Arial" pitchFamily="34" charset="0"/>
                <a:cs typeface="Arial" pitchFamily="34" charset="0"/>
              </a:rPr>
              <a:t>Emotional support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b="1" kern="1400" dirty="0">
              <a:solidFill>
                <a:srgbClr val="753F00"/>
              </a:solidFill>
              <a:latin typeface="Arial" pitchFamily="34" charset="0"/>
              <a:cs typeface="Arial" pitchFamily="34" charset="0"/>
            </a:endParaRPr>
          </a:p>
          <a:p>
            <a:pPr marL="6350">
              <a:spcBef>
                <a:spcPts val="600"/>
              </a:spcBef>
              <a:spcAft>
                <a:spcPts val="0"/>
              </a:spcAft>
            </a:pPr>
            <a:r>
              <a:rPr lang="en-US" sz="2400" kern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8. Weekly </a:t>
            </a:r>
            <a:r>
              <a:rPr lang="en-US" sz="2400" kern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contact </a:t>
            </a:r>
            <a:r>
              <a:rPr lang="en-US" sz="2400" kern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including: </a:t>
            </a:r>
            <a:endParaRPr lang="en-US" sz="2400" kern="14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628650" lvl="1"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171450" algn="l"/>
              </a:tabLst>
            </a:pPr>
            <a:r>
              <a:rPr lang="en-US" sz="2400" kern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personal </a:t>
            </a:r>
            <a:r>
              <a:rPr lang="en-US" sz="2400" kern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visits;</a:t>
            </a:r>
            <a:endParaRPr lang="en-US" sz="2400" kern="14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628650" lvl="1"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171450" algn="l"/>
              </a:tabLst>
            </a:pPr>
            <a:r>
              <a:rPr lang="en-US" sz="2400" kern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phone; or</a:t>
            </a:r>
            <a:endParaRPr lang="en-US" sz="2400" kern="1400" spc="-2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628650" lvl="1"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171450" algn="l"/>
              </a:tabLst>
            </a:pPr>
            <a:r>
              <a:rPr lang="en-US" sz="2400" kern="1400" spc="-2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email contact </a:t>
            </a:r>
          </a:p>
          <a:p>
            <a:pPr marL="6350">
              <a:spcBef>
                <a:spcPts val="600"/>
              </a:spcBef>
              <a:spcAft>
                <a:spcPts val="0"/>
              </a:spcAft>
            </a:pPr>
            <a:r>
              <a:rPr lang="en-US" sz="2400" kern="1400" spc="-2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	with </a:t>
            </a:r>
            <a:r>
              <a:rPr lang="en-US" sz="2400" kern="1400" spc="-2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 close</a:t>
            </a:r>
            <a:r>
              <a:rPr lang="en-US" sz="2400" kern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friend or family member </a:t>
            </a:r>
            <a:r>
              <a:rPr lang="en-US" sz="2400" u="sng" kern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about </a:t>
            </a:r>
            <a:r>
              <a:rPr lang="en-US" sz="2400" kern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	</a:t>
            </a:r>
            <a:r>
              <a:rPr lang="en-US" sz="2400" u="sng" kern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their </a:t>
            </a:r>
            <a:r>
              <a:rPr lang="en-US" sz="2400" u="sng" kern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caregiving role</a:t>
            </a:r>
            <a:endParaRPr lang="en-US" sz="2400" u="sng" kern="1400" spc="-2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3153" y="508906"/>
            <a:ext cx="7159184" cy="72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latin typeface="Arial" charset="0"/>
                <a:cs typeface="Arial" charset="0"/>
              </a:rPr>
              <a:t>Measuring informal </a:t>
            </a:r>
            <a:br>
              <a:rPr lang="en-US" sz="3600" b="1" dirty="0" smtClean="0">
                <a:latin typeface="Arial" charset="0"/>
                <a:cs typeface="Arial" charset="0"/>
              </a:rPr>
            </a:br>
            <a:r>
              <a:rPr lang="en-US" sz="3600" b="1" dirty="0" smtClean="0">
                <a:latin typeface="Arial" charset="0"/>
                <a:cs typeface="Arial" charset="0"/>
              </a:rPr>
              <a:t>support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6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31014"/>
              </p:ext>
            </p:extLst>
          </p:nvPr>
        </p:nvGraphicFramePr>
        <p:xfrm>
          <a:off x="606463" y="1125610"/>
          <a:ext cx="7086600" cy="164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682172" y="2606094"/>
            <a:ext cx="212634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Lower score (0 to 4)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Caregiver has less informal support overall.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22418" y="2636872"/>
            <a:ext cx="238759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Moderate score (5 to 7) </a:t>
            </a:r>
          </a:p>
          <a:p>
            <a:endParaRPr lang="en-US" sz="2400" dirty="0" smtClean="0"/>
          </a:p>
          <a:p>
            <a:pPr algn="ctr"/>
            <a:r>
              <a:rPr lang="en-US" sz="2000" dirty="0" smtClean="0"/>
              <a:t>Caregiver has a range of informal supports in place </a:t>
            </a:r>
            <a:endParaRPr lang="en-US" sz="20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92005" y="2636872"/>
            <a:ext cx="233679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High score      (8 to 14) </a:t>
            </a:r>
          </a:p>
          <a:p>
            <a:endParaRPr lang="en-US" sz="2400" dirty="0" smtClean="0"/>
          </a:p>
          <a:p>
            <a:pPr algn="ctr"/>
            <a:r>
              <a:rPr lang="en-US" sz="2000" dirty="0" smtClean="0"/>
              <a:t>Caregiver is</a:t>
            </a:r>
            <a:br>
              <a:rPr lang="en-US" sz="2000" dirty="0" smtClean="0"/>
            </a:br>
            <a:r>
              <a:rPr lang="en-US" sz="2000" dirty="0" smtClean="0"/>
              <a:t>well-supported </a:t>
            </a:r>
            <a:br>
              <a:rPr lang="en-US" sz="2000" dirty="0" smtClean="0"/>
            </a:br>
            <a:r>
              <a:rPr lang="en-US" sz="2000" dirty="0" smtClean="0"/>
              <a:t>by family members or friends. </a:t>
            </a:r>
          </a:p>
          <a:p>
            <a:endParaRPr lang="en-US" sz="2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639762"/>
          </a:xfrm>
        </p:spPr>
        <p:txBody>
          <a:bodyPr/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Informal support networks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171"/>
            <a:ext cx="7086600" cy="523648"/>
          </a:xfrm>
        </p:spPr>
        <p:txBody>
          <a:bodyPr/>
          <a:lstStyle/>
          <a:p>
            <a:r>
              <a:rPr lang="en-US" sz="3600" b="1" dirty="0" smtClean="0"/>
              <a:t>Caregivers with lower scores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431535" y="1078032"/>
            <a:ext cx="6862812" cy="587141"/>
          </a:xfrm>
          <a:prstGeom prst="rect">
            <a:avLst/>
          </a:prstGeom>
          <a:solidFill>
            <a:srgbClr val="D5E3E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53F00"/>
                </a:solidFill>
                <a:latin typeface="Arial" pitchFamily="34" charset="0"/>
                <a:cs typeface="Arial" pitchFamily="34" charset="0"/>
              </a:rPr>
              <a:t>Who they are</a:t>
            </a:r>
            <a:endParaRPr lang="en-US" sz="2400" b="1" dirty="0">
              <a:solidFill>
                <a:srgbClr val="753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535" y="3530820"/>
            <a:ext cx="6862812" cy="587141"/>
          </a:xfrm>
          <a:prstGeom prst="rect">
            <a:avLst/>
          </a:prstGeom>
          <a:solidFill>
            <a:srgbClr val="D5E3E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53F00"/>
                </a:solidFill>
                <a:latin typeface="Arial" pitchFamily="34" charset="0"/>
                <a:cs typeface="Arial" pitchFamily="34" charset="0"/>
              </a:rPr>
              <a:t>Caregiving role </a:t>
            </a:r>
            <a:endParaRPr lang="en-US" sz="2400" b="1" dirty="0">
              <a:solidFill>
                <a:srgbClr val="753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016" y="1764298"/>
            <a:ext cx="67665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More men than women; lower income households; not working; living with the older adults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Spouses, sons, other relatives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Felt role of caregiver was expected of them </a:t>
            </a:r>
          </a:p>
          <a:p>
            <a:endParaRPr lang="en-US" sz="1400" dirty="0" smtClean="0"/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/>
              <a:t>Intense </a:t>
            </a:r>
            <a:r>
              <a:rPr lang="en-US" dirty="0"/>
              <a:t>level of commitment (hrs per week, tasks) with fewer using home-based services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51% using home-based services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171"/>
            <a:ext cx="7086600" cy="523648"/>
          </a:xfrm>
        </p:spPr>
        <p:txBody>
          <a:bodyPr/>
          <a:lstStyle/>
          <a:p>
            <a:r>
              <a:rPr lang="en-US" sz="3600" b="1" dirty="0" smtClean="0"/>
              <a:t>Caregivers with higher scores: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10137" y="1078032"/>
            <a:ext cx="6862812" cy="587141"/>
          </a:xfrm>
          <a:prstGeom prst="rect">
            <a:avLst/>
          </a:prstGeom>
          <a:solidFill>
            <a:srgbClr val="D5E3E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53F00"/>
                </a:solidFill>
                <a:latin typeface="Arial" pitchFamily="34" charset="0"/>
                <a:cs typeface="Arial" pitchFamily="34" charset="0"/>
              </a:rPr>
              <a:t>Who they are</a:t>
            </a:r>
            <a:endParaRPr lang="en-US" sz="2400" b="1" dirty="0">
              <a:solidFill>
                <a:srgbClr val="753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535" y="3255019"/>
            <a:ext cx="6862812" cy="587141"/>
          </a:xfrm>
          <a:prstGeom prst="rect">
            <a:avLst/>
          </a:prstGeom>
          <a:solidFill>
            <a:srgbClr val="D5E3E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53F00"/>
                </a:solidFill>
                <a:latin typeface="Arial" pitchFamily="34" charset="0"/>
                <a:cs typeface="Arial" pitchFamily="34" charset="0"/>
              </a:rPr>
              <a:t>Caregiving role </a:t>
            </a:r>
            <a:endParaRPr lang="en-US" sz="2400" b="1" dirty="0">
              <a:solidFill>
                <a:srgbClr val="753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014" y="1735423"/>
            <a:ext cx="67665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Women; somewhat younger, employed; not living with older adults; caring for others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Daughters, some wives, and few sons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Fewer hours per week and tasks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More years in caregiving role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60% using formal services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14" y="275027"/>
            <a:ext cx="7315209" cy="654276"/>
          </a:xfrm>
        </p:spPr>
        <p:txBody>
          <a:bodyPr/>
          <a:lstStyle/>
          <a:p>
            <a:r>
              <a:rPr lang="en-US" sz="3600" b="1" dirty="0" smtClean="0"/>
              <a:t>Informal support matters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7606" y="1396998"/>
          <a:ext cx="6310966" cy="432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483"/>
                <a:gridCol w="3155483"/>
              </a:tblGrid>
              <a:tr h="4221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Caregivers</a:t>
                      </a:r>
                      <a:r>
                        <a:rPr lang="en-US" baseline="0" dirty="0" smtClean="0"/>
                        <a:t> with lower network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Caregivers with higher network</a:t>
                      </a:r>
                      <a:r>
                        <a:rPr lang="en-US" baseline="0" dirty="0" smtClean="0"/>
                        <a:t> score</a:t>
                      </a:r>
                      <a:endParaRPr lang="en-US" dirty="0"/>
                    </a:p>
                  </a:txBody>
                  <a:tcPr/>
                </a:tc>
              </a:tr>
              <a:tr h="1505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f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eel other family members could be helping but are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21% feel other family members could be helpin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g but are not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9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More likely to describe health as “fair” or “poor”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More likely to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describe health as “excellent” or “very good”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97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19% described caregiving as “very stressful”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4% described caregiving as “very stressful”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280E-2806-496A-987B-7EB2A898A27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1071"/>
          </a:xfrm>
        </p:spPr>
        <p:txBody>
          <a:bodyPr/>
          <a:lstStyle/>
          <a:p>
            <a:r>
              <a:rPr lang="en-US" dirty="0" smtClean="0"/>
              <a:t>Information about </a:t>
            </a:r>
            <a:r>
              <a:rPr lang="en-US" dirty="0"/>
              <a:t>services and financial </a:t>
            </a:r>
            <a:r>
              <a:rPr lang="en-US" dirty="0" smtClean="0"/>
              <a:t>asst.</a:t>
            </a:r>
            <a:endParaRPr lang="en-US" dirty="0"/>
          </a:p>
          <a:p>
            <a:r>
              <a:rPr lang="en-US" dirty="0"/>
              <a:t>Advice and </a:t>
            </a:r>
            <a:r>
              <a:rPr lang="en-US" dirty="0" smtClean="0"/>
              <a:t>support </a:t>
            </a:r>
            <a:r>
              <a:rPr lang="en-US" dirty="0"/>
              <a:t>related to caregiving </a:t>
            </a:r>
            <a:r>
              <a:rPr lang="en-US" dirty="0" smtClean="0"/>
              <a:t>tasks</a:t>
            </a:r>
            <a:endParaRPr lang="en-US" dirty="0"/>
          </a:p>
          <a:p>
            <a:r>
              <a:rPr lang="en-US" dirty="0" smtClean="0"/>
              <a:t>Help identifying quality services </a:t>
            </a:r>
            <a:endParaRPr lang="en-US" dirty="0"/>
          </a:p>
          <a:p>
            <a:r>
              <a:rPr lang="en-US" dirty="0"/>
              <a:t>Finding other caregivers to talk with and places to connect for support and </a:t>
            </a:r>
            <a:r>
              <a:rPr lang="en-US" dirty="0" smtClean="0"/>
              <a:t>education</a:t>
            </a:r>
          </a:p>
          <a:p>
            <a:pPr lvl="0"/>
            <a:r>
              <a:rPr lang="en-US" dirty="0" smtClean="0"/>
              <a:t>Help </a:t>
            </a:r>
            <a:r>
              <a:rPr lang="en-US" dirty="0"/>
              <a:t>with basic needs like transportation, financial support, and </a:t>
            </a:r>
            <a:r>
              <a:rPr lang="en-US" dirty="0" smtClean="0"/>
              <a:t>care</a:t>
            </a:r>
          </a:p>
          <a:p>
            <a:r>
              <a:rPr lang="en-US" dirty="0"/>
              <a:t>Respite care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caregivers say would help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0715"/>
            <a:ext cx="7913914" cy="5323114"/>
          </a:xfrm>
        </p:spPr>
        <p:txBody>
          <a:bodyPr/>
          <a:lstStyle/>
          <a:p>
            <a:pPr marL="457200" lvl="1" indent="0">
              <a:buNone/>
            </a:pPr>
            <a:endParaRPr lang="en-US" sz="2800" dirty="0" smtClean="0"/>
          </a:p>
          <a:p>
            <a:pPr lvl="0">
              <a:buClr>
                <a:srgbClr val="0067AC"/>
              </a:buClr>
            </a:pPr>
            <a:r>
              <a:rPr lang="en-US" sz="2800" dirty="0" smtClean="0"/>
              <a:t>MAAA focus group study</a:t>
            </a:r>
          </a:p>
          <a:p>
            <a:pPr lvl="0">
              <a:buClr>
                <a:srgbClr val="0067AC"/>
              </a:buClr>
            </a:pPr>
            <a:r>
              <a:rPr lang="en-US" sz="2800" dirty="0" smtClean="0"/>
              <a:t>BC/BS Worksite support of caregivers</a:t>
            </a:r>
          </a:p>
          <a:p>
            <a:pPr lvl="0">
              <a:buClr>
                <a:srgbClr val="0067AC"/>
              </a:buClr>
            </a:pPr>
            <a:r>
              <a:rPr lang="en-US" sz="2800" dirty="0" smtClean="0"/>
              <a:t>Entira/Wilder caregiver study</a:t>
            </a:r>
          </a:p>
          <a:p>
            <a:pPr lvl="0">
              <a:buClr>
                <a:srgbClr val="0067AC"/>
              </a:buClr>
            </a:pPr>
            <a:r>
              <a:rPr lang="en-US" sz="2800" dirty="0" smtClean="0"/>
              <a:t>Review of Social Security Title III-E service</a:t>
            </a:r>
          </a:p>
          <a:p>
            <a:pPr marL="0" indent="0">
              <a:buClr>
                <a:srgbClr val="0067AC"/>
              </a:buClr>
              <a:buNone/>
            </a:pPr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recent Wilder studies of caregiving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3856"/>
            <a:ext cx="8412480" cy="838200"/>
          </a:xfrm>
        </p:spPr>
        <p:txBody>
          <a:bodyPr/>
          <a:lstStyle/>
          <a:p>
            <a:r>
              <a:rPr lang="en-US" dirty="0" smtClean="0"/>
              <a:t>Wilder’s Community Center for Aging</a:t>
            </a:r>
            <a:endParaRPr lang="en-US" dirty="0"/>
          </a:p>
        </p:txBody>
      </p:sp>
      <p:pic>
        <p:nvPicPr>
          <p:cNvPr id="2050" name="Picture 2" descr="C:\Users\greg.owen\AppData\Local\Microsoft\Windows\Temporary Internet Files\Content.Outlook\O0TRKH6L\CSAfront_8796(2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78" y="1281853"/>
            <a:ext cx="7744462" cy="51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Wilder’s Caregiver Services</a:t>
            </a:r>
            <a:endParaRPr lang="en-US" dirty="0"/>
          </a:p>
        </p:txBody>
      </p:sp>
      <p:pic>
        <p:nvPicPr>
          <p:cNvPr id="1026" name="Picture 2" descr="C:\Users\greg.owen\AppData\Local\Microsoft\Windows\Temporary Internet Files\Content.Outlook\O0TRKH6L\IMG_1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1381760"/>
            <a:ext cx="8290560" cy="521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Between </a:t>
            </a:r>
            <a:r>
              <a:rPr lang="en-US" dirty="0">
                <a:solidFill>
                  <a:schemeClr val="accent1"/>
                </a:solidFill>
              </a:rPr>
              <a:t>2010 and 2030 </a:t>
            </a:r>
            <a:r>
              <a:rPr lang="en-US" dirty="0" smtClean="0">
                <a:solidFill>
                  <a:schemeClr val="accent1"/>
                </a:solidFill>
              </a:rPr>
              <a:t>Minnesota’s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older adult population will more than double!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Minnesota's agnig population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1668323"/>
            <a:ext cx="7014760" cy="47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0720" y="4024776"/>
            <a:ext cx="92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27966" y="2609633"/>
            <a:ext cx="92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2045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33553" y="6085430"/>
            <a:ext cx="9274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85657" y="6011408"/>
            <a:ext cx="92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2010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940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Phone, email, or in-person services &amp; support</a:t>
            </a:r>
          </a:p>
          <a:p>
            <a:r>
              <a:rPr lang="en-US" dirty="0" smtClean="0"/>
              <a:t>A wide range of supports including:</a:t>
            </a:r>
          </a:p>
          <a:p>
            <a:pPr lvl="1"/>
            <a:r>
              <a:rPr lang="en-US" dirty="0" smtClean="0"/>
              <a:t>consultation </a:t>
            </a:r>
          </a:p>
          <a:p>
            <a:pPr lvl="1"/>
            <a:r>
              <a:rPr lang="en-US" dirty="0" smtClean="0"/>
              <a:t>coaching </a:t>
            </a:r>
          </a:p>
          <a:p>
            <a:pPr lvl="1"/>
            <a:r>
              <a:rPr lang="en-US" dirty="0" smtClean="0"/>
              <a:t>comprehensive assessments </a:t>
            </a:r>
          </a:p>
          <a:p>
            <a:pPr lvl="1"/>
            <a:r>
              <a:rPr lang="en-US" dirty="0" smtClean="0"/>
              <a:t>in-home visits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ervice information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Caregiver Coaching and Consultation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in resolving family issues</a:t>
            </a:r>
          </a:p>
          <a:p>
            <a:r>
              <a:rPr lang="en-US" dirty="0" smtClean="0"/>
              <a:t>Facilitation of family meetings to:</a:t>
            </a:r>
          </a:p>
          <a:p>
            <a:pPr lvl="1"/>
            <a:r>
              <a:rPr lang="en-US" dirty="0" smtClean="0"/>
              <a:t>Promote </a:t>
            </a:r>
            <a:r>
              <a:rPr lang="en-US" dirty="0"/>
              <a:t>effective group communication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goals and make decisions</a:t>
            </a:r>
          </a:p>
          <a:p>
            <a:pPr lvl="1"/>
            <a:r>
              <a:rPr lang="en-US" dirty="0" smtClean="0"/>
              <a:t>Plan </a:t>
            </a:r>
            <a:r>
              <a:rPr lang="en-US" dirty="0"/>
              <a:t>for the future</a:t>
            </a:r>
          </a:p>
          <a:p>
            <a:pPr lvl="1"/>
            <a:r>
              <a:rPr lang="en-US" dirty="0" smtClean="0"/>
              <a:t>Assist </a:t>
            </a:r>
            <a:r>
              <a:rPr lang="en-US" dirty="0"/>
              <a:t>long-distance caregivers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Family Meeting Facilitation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4815523"/>
          </a:xfrm>
        </p:spPr>
        <p:txBody>
          <a:bodyPr/>
          <a:lstStyle/>
          <a:p>
            <a:r>
              <a:rPr lang="en-US" b="1" dirty="0"/>
              <a:t>P.S. I Understand </a:t>
            </a:r>
            <a:r>
              <a:rPr lang="en-US" dirty="0" smtClean="0"/>
              <a:t>– a peer-to-peer support program involving experienced caregivers</a:t>
            </a:r>
          </a:p>
          <a:p>
            <a:r>
              <a:rPr lang="en-US" b="1" dirty="0" smtClean="0"/>
              <a:t>Caregiver </a:t>
            </a:r>
            <a:r>
              <a:rPr lang="en-US" b="1" dirty="0"/>
              <a:t>support </a:t>
            </a:r>
            <a:r>
              <a:rPr lang="en-US" b="1" dirty="0" smtClean="0"/>
              <a:t>groups </a:t>
            </a:r>
            <a:r>
              <a:rPr lang="en-US" dirty="0" smtClean="0"/>
              <a:t>– provide </a:t>
            </a:r>
            <a:r>
              <a:rPr lang="en-US" dirty="0"/>
              <a:t>a community of </a:t>
            </a:r>
            <a:r>
              <a:rPr lang="en-US" dirty="0" smtClean="0"/>
              <a:t>support and understanding </a:t>
            </a:r>
          </a:p>
          <a:p>
            <a:r>
              <a:rPr lang="en-US" b="1" dirty="0" smtClean="0"/>
              <a:t>Caregiver education </a:t>
            </a:r>
            <a:r>
              <a:rPr lang="en-US" dirty="0"/>
              <a:t>– educational opportunities to learn more about </a:t>
            </a:r>
            <a:r>
              <a:rPr lang="en-US" dirty="0" smtClean="0"/>
              <a:t>an illness, strategies for communication, ways to manage emotions</a:t>
            </a:r>
          </a:p>
          <a:p>
            <a:r>
              <a:rPr lang="en-US" b="1" dirty="0" smtClean="0"/>
              <a:t>Respite care </a:t>
            </a:r>
            <a:r>
              <a:rPr lang="en-US" dirty="0" smtClean="0"/>
              <a:t>– help in arranging time </a:t>
            </a:r>
            <a:r>
              <a:rPr lang="en-US" dirty="0"/>
              <a:t>away from your caregiving responsibilities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Caregiver services available from Wilder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49982395"/>
              </p:ext>
            </p:extLst>
          </p:nvPr>
        </p:nvGraphicFramePr>
        <p:xfrm>
          <a:off x="878113" y="1391552"/>
          <a:ext cx="7061200" cy="516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457200" y="92597"/>
            <a:ext cx="8229600" cy="1009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Caregivers who receive caregiver services report 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9413" y="1390278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Improvements in their caregiving skills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9413" y="2381724"/>
            <a:ext cx="789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confidence </a:t>
            </a:r>
            <a:r>
              <a:rPr lang="en-US" sz="2000" dirty="0" smtClean="0"/>
              <a:t>handling </a:t>
            </a:r>
            <a:r>
              <a:rPr lang="en-US" sz="2000" dirty="0"/>
              <a:t>their caregiving responsibilities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9413" y="3350127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Greater ability to meet the needs of the person they care for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9413" y="4341573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reduction of strain they feel in their caregiving role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9413" y="5118535"/>
            <a:ext cx="7886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dirty="0"/>
              <a:t>Being more hopeful or optimistic about their ability to continue their caregiving role in the future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76681438"/>
              </p:ext>
            </p:extLst>
          </p:nvPr>
        </p:nvGraphicFramePr>
        <p:xfrm>
          <a:off x="878113" y="1449609"/>
          <a:ext cx="7061200" cy="315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457200" y="92597"/>
            <a:ext cx="8229600" cy="1009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Caregivers who receive caregiver services report they are 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9413" y="1390278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Better able to take care of their own health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9413" y="2381724"/>
            <a:ext cx="789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Better able to balance their caregiving with other responsibilities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9413" y="3350127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able to engage in social activities or favorite pastimes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5950857"/>
            <a:ext cx="756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Follow-up of Wilder Caregiver Services clients,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130425"/>
            <a:ext cx="8737600" cy="3985895"/>
          </a:xfrm>
        </p:spPr>
        <p:txBody>
          <a:bodyPr/>
          <a:lstStyle/>
          <a:p>
            <a:r>
              <a:rPr lang="en-US" dirty="0" smtClean="0">
                <a:solidFill>
                  <a:srgbClr val="0067AC"/>
                </a:solidFill>
              </a:rPr>
              <a:t>To </a:t>
            </a:r>
            <a:r>
              <a:rPr lang="en-US" dirty="0">
                <a:solidFill>
                  <a:srgbClr val="0067AC"/>
                </a:solidFill>
              </a:rPr>
              <a:t>learn </a:t>
            </a:r>
            <a:r>
              <a:rPr lang="en-US" dirty="0" smtClean="0">
                <a:solidFill>
                  <a:srgbClr val="0067AC"/>
                </a:solidFill>
              </a:rPr>
              <a:t>more about our research</a:t>
            </a:r>
            <a:br>
              <a:rPr lang="en-US" dirty="0" smtClean="0">
                <a:solidFill>
                  <a:srgbClr val="0067AC"/>
                </a:solidFill>
              </a:rPr>
            </a:br>
            <a:r>
              <a:rPr lang="en-US" dirty="0" smtClean="0">
                <a:hlinkClick r:id="rId3"/>
              </a:rPr>
              <a:t>www.wilderresearch.org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learn more about Caregiver Services</a:t>
            </a:r>
            <a:br>
              <a:rPr lang="en-US" dirty="0" smtClean="0"/>
            </a:br>
            <a:r>
              <a:rPr lang="en-US" sz="2800" dirty="0" smtClean="0"/>
              <a:t>visit our center at 650 Marshall in St. Paul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contact </a:t>
            </a:r>
            <a:r>
              <a:rPr lang="en-US" sz="2800" dirty="0" smtClean="0"/>
              <a:t>(</a:t>
            </a:r>
            <a:r>
              <a:rPr lang="en-US" sz="2800" dirty="0"/>
              <a:t>651) 280-CARE (2273)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or email us at </a:t>
            </a:r>
            <a:r>
              <a:rPr lang="en-US" sz="2800" b="0" u="sng" dirty="0" smtClean="0">
                <a:hlinkClick r:id="rId4"/>
              </a:rPr>
              <a:t>caregiving@wilder.org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6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9132" y="1598054"/>
            <a:ext cx="8500056" cy="4782426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/>
              <a:t>Caregivers are managing complex conditions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/>
              <a:t>Being a caregiver can be isolating and stressful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/>
              <a:t>Stressors often greater for those with little support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/>
              <a:t>Caregivers often lack knowledge of services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/>
              <a:t>90%+ of care </a:t>
            </a:r>
            <a:r>
              <a:rPr lang="en-US" sz="2800" dirty="0" smtClean="0"/>
              <a:t>recipients </a:t>
            </a:r>
            <a:r>
              <a:rPr lang="en-US" sz="2800" dirty="0"/>
              <a:t>want to remain at </a:t>
            </a:r>
            <a:r>
              <a:rPr lang="en-US" sz="2800" dirty="0" smtClean="0"/>
              <a:t>home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/>
              <a:t>Increased longevity results in greater number of care recipients with some form of dementia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/>
              <a:t>Recent MBA study shows one-half of MN caregivers care for someone with dementia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 about caregiving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4766733"/>
          </a:xfrm>
        </p:spPr>
        <p:txBody>
          <a:bodyPr/>
          <a:lstStyle/>
          <a:p>
            <a:r>
              <a:rPr lang="en-US" dirty="0"/>
              <a:t>585,000 caregivers provided unpaid care to an adult in Minnesota (AARP, 2015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Estimated annual value of caregiving in MN is $7.86 billion</a:t>
            </a:r>
          </a:p>
          <a:p>
            <a:r>
              <a:rPr lang="en-US" dirty="0" smtClean="0"/>
              <a:t>Family caregivers often struggle with health, employment, or both</a:t>
            </a:r>
          </a:p>
          <a:p>
            <a:r>
              <a:rPr lang="en-US" dirty="0" smtClean="0"/>
              <a:t>Funding for federally funded services </a:t>
            </a:r>
            <a:r>
              <a:rPr lang="en-US" dirty="0"/>
              <a:t>for caregivers has remained flat while the number of caregivers served has </a:t>
            </a:r>
            <a:r>
              <a:rPr lang="en-US" dirty="0" smtClean="0"/>
              <a:t>increased every year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caregiving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81686" cy="4800600"/>
          </a:xfrm>
        </p:spPr>
        <p:txBody>
          <a:bodyPr/>
          <a:lstStyle/>
          <a:p>
            <a:r>
              <a:rPr lang="en-US" dirty="0" smtClean="0"/>
              <a:t>Dramatic increase in the number and diversity of older adults with long-term care needs including dementia</a:t>
            </a:r>
          </a:p>
          <a:p>
            <a:r>
              <a:rPr lang="en-US" dirty="0" smtClean="0"/>
              <a:t>Projected decline in available caregivers</a:t>
            </a:r>
          </a:p>
          <a:p>
            <a:r>
              <a:rPr lang="en-US" dirty="0" smtClean="0"/>
              <a:t>Uncertain status of Affordable Care Act (ACA) legislation that emphasizes a Community First Choice Option and encourages a rebalance of Long-Term Care (LTC) with greater emphasis on supporting care at home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1023"/>
            <a:ext cx="8229600" cy="1021033"/>
          </a:xfrm>
        </p:spPr>
        <p:txBody>
          <a:bodyPr/>
          <a:lstStyle/>
          <a:p>
            <a:r>
              <a:rPr lang="en-US" dirty="0" smtClean="0"/>
              <a:t>What  factors will shape the future of caregiving and caregiver services in MN?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2008 Health Care Home legislation that incents hospitals and clinics to create strong partnerships with families and community resources</a:t>
            </a:r>
          </a:p>
          <a:p>
            <a:r>
              <a:rPr lang="en-US" dirty="0"/>
              <a:t>Widely used central referral mechanism (SLL) that makes caregiver supports more accessible</a:t>
            </a:r>
          </a:p>
          <a:p>
            <a:r>
              <a:rPr lang="en-US" dirty="0"/>
              <a:t>State of Minnesota public awareness campaign to reach more caregivers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2056"/>
          </a:xfrm>
        </p:spPr>
        <p:txBody>
          <a:bodyPr/>
          <a:lstStyle/>
          <a:p>
            <a:r>
              <a:rPr lang="en-US" dirty="0"/>
              <a:t>What  factors will shape the future of caregiving and caregiver services in MN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4525963"/>
          </a:xfrm>
        </p:spPr>
        <p:txBody>
          <a:bodyPr/>
          <a:lstStyle/>
          <a:p>
            <a:r>
              <a:rPr lang="en-US" dirty="0" smtClean="0"/>
              <a:t>2012 law requires those wishing to enter assisted living programs to contact </a:t>
            </a:r>
            <a:r>
              <a:rPr lang="en-US" dirty="0"/>
              <a:t>Senior LinkAge Line</a:t>
            </a:r>
            <a:r>
              <a:rPr lang="en-US" dirty="0" smtClean="0"/>
              <a:t>® (SLL) and receive offer of Long-Term </a:t>
            </a:r>
            <a:r>
              <a:rPr lang="en-US" dirty="0"/>
              <a:t>C</a:t>
            </a:r>
            <a:r>
              <a:rPr lang="en-US" dirty="0" smtClean="0"/>
              <a:t>are Consultation (LTCC) services</a:t>
            </a:r>
            <a:endParaRPr lang="en-US" dirty="0"/>
          </a:p>
          <a:p>
            <a:r>
              <a:rPr lang="en-US" dirty="0" smtClean="0"/>
              <a:t>2013 law further modified </a:t>
            </a:r>
            <a:r>
              <a:rPr lang="en-US" dirty="0"/>
              <a:t>the work of the </a:t>
            </a:r>
            <a:r>
              <a:rPr lang="en-US" dirty="0" smtClean="0"/>
              <a:t>SLL and role </a:t>
            </a:r>
            <a:r>
              <a:rPr lang="en-US" dirty="0"/>
              <a:t>in care </a:t>
            </a:r>
            <a:r>
              <a:rPr lang="en-US" dirty="0" smtClean="0"/>
              <a:t>transitions requiring</a:t>
            </a:r>
            <a:r>
              <a:rPr lang="en-US" dirty="0"/>
              <a:t> </a:t>
            </a:r>
            <a:r>
              <a:rPr lang="en-US" dirty="0" smtClean="0"/>
              <a:t>hospitals </a:t>
            </a:r>
            <a:r>
              <a:rPr lang="en-US" dirty="0"/>
              <a:t>and health care homes </a:t>
            </a:r>
            <a:r>
              <a:rPr lang="en-US" dirty="0" smtClean="0"/>
              <a:t>to refer </a:t>
            </a:r>
            <a:r>
              <a:rPr lang="en-US" dirty="0"/>
              <a:t>older adults at risk of nursing home placement to the </a:t>
            </a:r>
            <a:r>
              <a:rPr lang="en-US" dirty="0" smtClean="0"/>
              <a:t>SLL</a:t>
            </a:r>
          </a:p>
          <a:p>
            <a:r>
              <a:rPr lang="en-US" dirty="0" smtClean="0"/>
              <a:t>Minnesota’s Return to Community Initiative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1023"/>
            <a:ext cx="8229600" cy="1021033"/>
          </a:xfrm>
        </p:spPr>
        <p:txBody>
          <a:bodyPr/>
          <a:lstStyle/>
          <a:p>
            <a:r>
              <a:rPr lang="en-US" dirty="0"/>
              <a:t>How will </a:t>
            </a:r>
            <a:r>
              <a:rPr lang="en-US" dirty="0" smtClean="0"/>
              <a:t>more recent state actions impact the future of caregiving services?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majority of caregivers </a:t>
            </a:r>
            <a:r>
              <a:rPr lang="en-US" dirty="0" smtClean="0"/>
              <a:t>receive </a:t>
            </a:r>
            <a:r>
              <a:rPr lang="en-US" dirty="0"/>
              <a:t>little informal support, </a:t>
            </a:r>
            <a:r>
              <a:rPr lang="en-US" dirty="0" smtClean="0"/>
              <a:t>have </a:t>
            </a:r>
            <a:r>
              <a:rPr lang="en-US" dirty="0"/>
              <a:t>poor </a:t>
            </a:r>
            <a:r>
              <a:rPr lang="en-US" dirty="0" smtClean="0"/>
              <a:t>knowledge of </a:t>
            </a:r>
            <a:r>
              <a:rPr lang="en-US" dirty="0"/>
              <a:t>available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Caregivers have difficulty </a:t>
            </a:r>
            <a:r>
              <a:rPr lang="en-US" dirty="0"/>
              <a:t>planning ahead for the relative’s future </a:t>
            </a:r>
            <a:r>
              <a:rPr lang="en-US" dirty="0" smtClean="0"/>
              <a:t>care needs</a:t>
            </a:r>
            <a:endParaRPr lang="en-US" dirty="0"/>
          </a:p>
          <a:p>
            <a:r>
              <a:rPr lang="en-US" dirty="0" smtClean="0"/>
              <a:t>Caregivers </a:t>
            </a:r>
            <a:r>
              <a:rPr lang="en-US" dirty="0"/>
              <a:t>themselves report a lack of preparedness to provide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Those caring for family members with dementia often feel trapped because of the constant and substantial needs of their care recipient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research shows many challenges for caregivers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88DCA8E-74FF-485D-86A8-4A66FD62B3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TPVERSION" val="2008"/>
  <p:tag name="PPVERSION" val="14.0"/>
  <p:tag name="POWERPOINTVERSION" val="14.0"/>
  <p:tag name="SHOWBARVISIBLE" val="True"/>
  <p:tag name="EXPANDSHOWBAR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3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True"/>
  <p:tag name="REVIEWONLY" val="False"/>
  <p:tag name="ROTATIONINTERVAL" val="2"/>
  <p:tag name="AUTOUPDATEALIASES" val="True"/>
  <p:tag name="STDCHART" val="0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1"/>
  <p:tag name="CHARTLABELS" val="0"/>
  <p:tag name="RESETCHARTS" val="True"/>
  <p:tag name="INCLUDENONRESPONDERS" val="False"/>
  <p:tag name="MULTIRESPDIVISOR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Fals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ASKPANEKEY" val="1d384041-a389-4a5b-a670-ff7cfb82aa0a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WR_PowerPointTemplate">
  <a:themeElements>
    <a:clrScheme name="Research">
      <a:dk1>
        <a:sysClr val="windowText" lastClr="000000"/>
      </a:dk1>
      <a:lt1>
        <a:sysClr val="window" lastClr="FFFFFF"/>
      </a:lt1>
      <a:dk2>
        <a:srgbClr val="0067AC"/>
      </a:dk2>
      <a:lt2>
        <a:srgbClr val="DBE5F1"/>
      </a:lt2>
      <a:accent1>
        <a:srgbClr val="0067AC"/>
      </a:accent1>
      <a:accent2>
        <a:srgbClr val="F3901D"/>
      </a:accent2>
      <a:accent3>
        <a:srgbClr val="8D8B00"/>
      </a:accent3>
      <a:accent4>
        <a:srgbClr val="B5121B"/>
      </a:accent4>
      <a:accent5>
        <a:srgbClr val="F5E5D2"/>
      </a:accent5>
      <a:accent6>
        <a:srgbClr val="8D8B00"/>
      </a:accent6>
      <a:hlink>
        <a:srgbClr val="8D8B00"/>
      </a:hlink>
      <a:folHlink>
        <a:srgbClr val="F3901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Research">
      <a:dk1>
        <a:sysClr val="windowText" lastClr="000000"/>
      </a:dk1>
      <a:lt1>
        <a:sysClr val="window" lastClr="FFFFFF"/>
      </a:lt1>
      <a:dk2>
        <a:srgbClr val="0067AC"/>
      </a:dk2>
      <a:lt2>
        <a:srgbClr val="DBE5F1"/>
      </a:lt2>
      <a:accent1>
        <a:srgbClr val="0067AC"/>
      </a:accent1>
      <a:accent2>
        <a:srgbClr val="F3901D"/>
      </a:accent2>
      <a:accent3>
        <a:srgbClr val="8D8B00"/>
      </a:accent3>
      <a:accent4>
        <a:srgbClr val="B5121B"/>
      </a:accent4>
      <a:accent5>
        <a:srgbClr val="F5E5D2"/>
      </a:accent5>
      <a:accent6>
        <a:srgbClr val="8D8B00"/>
      </a:accent6>
      <a:hlink>
        <a:srgbClr val="8D8B00"/>
      </a:hlink>
      <a:folHlink>
        <a:srgbClr val="F3901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lde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73AFB6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WR_PowerPointTemplate</Template>
  <TotalTime>4636</TotalTime>
  <Words>1703</Words>
  <Application>Microsoft Macintosh PowerPoint</Application>
  <PresentationFormat>On-screen Show (4:3)</PresentationFormat>
  <Paragraphs>279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 Narrow</vt:lpstr>
      <vt:lpstr>Calibri</vt:lpstr>
      <vt:lpstr>Tahoma</vt:lpstr>
      <vt:lpstr>Times New Roman</vt:lpstr>
      <vt:lpstr>Wingdings</vt:lpstr>
      <vt:lpstr>Arial</vt:lpstr>
      <vt:lpstr>WR_PowerPointTemplate</vt:lpstr>
      <vt:lpstr>1_Office Theme</vt:lpstr>
      <vt:lpstr>Preparing for the  Future of Caregiving in Minnesota</vt:lpstr>
      <vt:lpstr>PowerPoint Presentation</vt:lpstr>
      <vt:lpstr>Between 2010 and 2030 Minnesota’s older adult population will more than double!</vt:lpstr>
      <vt:lpstr>What do we know about caregiving today</vt:lpstr>
      <vt:lpstr>A few caregiving statistics</vt:lpstr>
      <vt:lpstr>What  factors will shape the future of caregiving and caregiver services in MN?</vt:lpstr>
      <vt:lpstr>What  factors will shape the future of caregiving and caregiver services in MN? </vt:lpstr>
      <vt:lpstr>How will more recent state actions impact the future of caregiving services?</vt:lpstr>
      <vt:lpstr>Recent research shows many challenges for caregivers</vt:lpstr>
      <vt:lpstr>PowerPoint Presentation</vt:lpstr>
      <vt:lpstr>Key Study Questions</vt:lpstr>
      <vt:lpstr>Who we talked to... </vt:lpstr>
      <vt:lpstr>Who we talked to... </vt:lpstr>
      <vt:lpstr>Who they are... </vt:lpstr>
      <vt:lpstr>Pathways to caregiving</vt:lpstr>
      <vt:lpstr>Caregiving: A snapshot</vt:lpstr>
      <vt:lpstr>Caregiving: A snapshot</vt:lpstr>
      <vt:lpstr>Focus on support</vt:lpstr>
      <vt:lpstr>Measuring informal  support networks</vt:lpstr>
      <vt:lpstr>Measuring informal  support networks</vt:lpstr>
      <vt:lpstr>PowerPoint Presentation</vt:lpstr>
      <vt:lpstr>Informal support networks</vt:lpstr>
      <vt:lpstr>Caregivers with lower scores</vt:lpstr>
      <vt:lpstr>Caregivers with higher scores: </vt:lpstr>
      <vt:lpstr>Informal support matters</vt:lpstr>
      <vt:lpstr>What caregivers say would help them</vt:lpstr>
      <vt:lpstr>Other recent Wilder studies of caregiving</vt:lpstr>
      <vt:lpstr>Wilder’s Community Center for Aging</vt:lpstr>
      <vt:lpstr>Wilder’s Caregiver Services</vt:lpstr>
      <vt:lpstr>Caregiver Coaching and Consultation</vt:lpstr>
      <vt:lpstr> Family Meeting Facilitation</vt:lpstr>
      <vt:lpstr>Other Caregiver services available from Wilder</vt:lpstr>
      <vt:lpstr>PowerPoint Presentation</vt:lpstr>
      <vt:lpstr>PowerPoint Presentation</vt:lpstr>
      <vt:lpstr>To learn more about our research www.wilderresearch.org  To learn more about Caregiver Services visit our center at 650 Marshall in St. Paul contact (651) 280-CARE (2273)  or email us at caregiving@wilder.org</vt:lpstr>
    </vt:vector>
  </TitlesOfParts>
  <Company>Microsoft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homelessness in Minnesota from the 2012 survey</dc:title>
  <dc:creator>Marilyn Conrad</dc:creator>
  <cp:lastModifiedBy>Ron Anderson</cp:lastModifiedBy>
  <cp:revision>136</cp:revision>
  <cp:lastPrinted>2017-11-22T18:27:22Z</cp:lastPrinted>
  <dcterms:created xsi:type="dcterms:W3CDTF">2013-09-05T21:57:19Z</dcterms:created>
  <dcterms:modified xsi:type="dcterms:W3CDTF">2017-11-27T22:33:42Z</dcterms:modified>
</cp:coreProperties>
</file>