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80" r:id="rId3"/>
    <p:sldId id="281" r:id="rId4"/>
    <p:sldId id="282" r:id="rId5"/>
    <p:sldId id="275" r:id="rId6"/>
    <p:sldId id="283" r:id="rId7"/>
    <p:sldId id="284" r:id="rId8"/>
    <p:sldId id="286" r:id="rId9"/>
    <p:sldId id="288" r:id="rId10"/>
    <p:sldId id="287" r:id="rId11"/>
    <p:sldId id="265" r:id="rId12"/>
    <p:sldId id="28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D22"/>
    <a:srgbClr val="5F0B2F"/>
    <a:srgbClr val="FEC54D"/>
    <a:srgbClr val="8823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76571" autoAdjust="0"/>
  </p:normalViewPr>
  <p:slideViewPr>
    <p:cSldViewPr snapToGrid="0">
      <p:cViewPr varScale="1">
        <p:scale>
          <a:sx n="88" d="100"/>
          <a:sy n="88" d="100"/>
        </p:scale>
        <p:origin x="118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E8599B-90CF-45E7-90AE-ABAA3EF7D991}" type="datetimeFigureOut">
              <a:rPr lang="en-US" smtClean="0"/>
              <a:t>3/5/2019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216A44-6B88-4125-B624-BAE12F40FF4F}" type="slidenum">
              <a:rPr lang="en-US" smtClean="0"/>
              <a:t>‹#›</a:t>
            </a:fld>
            <a:endParaRPr lang="en-US"/>
          </a:p>
        </p:txBody>
      </p:sp>
    </p:spTree>
    <p:extLst>
      <p:ext uri="{BB962C8B-B14F-4D97-AF65-F5344CB8AC3E}">
        <p14:creationId xmlns:p14="http://schemas.microsoft.com/office/powerpoint/2010/main" val="3546921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25 programs are tied for the fourth most in the Big Ten, but operating budget is about</a:t>
            </a:r>
            <a:r>
              <a:rPr lang="en-US" baseline="0" dirty="0" smtClean="0"/>
              <a:t> eighth in the conference.</a:t>
            </a:r>
          </a:p>
          <a:p>
            <a:endParaRPr lang="en-US" baseline="0" dirty="0" smtClean="0"/>
          </a:p>
          <a:p>
            <a:r>
              <a:rPr lang="en-US" baseline="0" dirty="0" smtClean="0"/>
              <a:t>We talk about how we manage that budget and what we have to do to maximize that budget later in presentation.</a:t>
            </a:r>
            <a:endParaRPr lang="en-US" dirty="0"/>
          </a:p>
        </p:txBody>
      </p:sp>
      <p:sp>
        <p:nvSpPr>
          <p:cNvPr id="4" name="Slide Number Placeholder 3"/>
          <p:cNvSpPr>
            <a:spLocks noGrp="1"/>
          </p:cNvSpPr>
          <p:nvPr>
            <p:ph type="sldNum" sz="quarter" idx="10"/>
          </p:nvPr>
        </p:nvSpPr>
        <p:spPr/>
        <p:txBody>
          <a:bodyPr/>
          <a:lstStyle/>
          <a:p>
            <a:fld id="{65216A44-6B88-4125-B624-BAE12F40FF4F}" type="slidenum">
              <a:rPr lang="en-US" smtClean="0"/>
              <a:t>2</a:t>
            </a:fld>
            <a:endParaRPr lang="en-US"/>
          </a:p>
        </p:txBody>
      </p:sp>
    </p:spTree>
    <p:extLst>
      <p:ext uri="{BB962C8B-B14F-4D97-AF65-F5344CB8AC3E}">
        <p14:creationId xmlns:p14="http://schemas.microsoft.com/office/powerpoint/2010/main" val="1872124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things we have already accomplished have been possible because of all of you, season ticket holders, donors, fans.</a:t>
            </a:r>
          </a:p>
          <a:p>
            <a:endParaRPr lang="en-US" dirty="0" smtClean="0"/>
          </a:p>
          <a:p>
            <a:r>
              <a:rPr lang="en-US" dirty="0" smtClean="0"/>
              <a:t>To achieve our next goals, to compete at a high level across our department</a:t>
            </a:r>
            <a:r>
              <a:rPr lang="en-US" baseline="0" dirty="0" smtClean="0"/>
              <a:t> and be our best academically, athletically and socially, we need your support.</a:t>
            </a:r>
          </a:p>
          <a:p>
            <a:endParaRPr lang="en-US" baseline="0" dirty="0" smtClean="0"/>
          </a:p>
          <a:p>
            <a:r>
              <a:rPr lang="en-US" baseline="0" dirty="0" smtClean="0"/>
              <a:t>We need your advocacy – share positive news about our programs and students on social media, talk about it with your friends and family.</a:t>
            </a:r>
          </a:p>
          <a:p>
            <a:endParaRPr lang="en-US" baseline="0" dirty="0" smtClean="0"/>
          </a:p>
          <a:p>
            <a:r>
              <a:rPr lang="en-US" baseline="0" dirty="0" smtClean="0"/>
              <a:t>We need your leadership – help us grow our community, introduce new people to our games and events.</a:t>
            </a:r>
          </a:p>
          <a:p>
            <a:endParaRPr lang="en-US" baseline="0" dirty="0" smtClean="0"/>
          </a:p>
          <a:p>
            <a:r>
              <a:rPr lang="en-US" baseline="0" dirty="0" smtClean="0"/>
              <a:t>We need your investment – buying tickets, contributing to the Golden Gopher Fund, wearing Gopher gear, watching us on TV when we’re away, we need you to continue to invest in us. I always say we want to invest more in each of you, and we’re trying to invest one step at a time. This event today is an example of a small step. This Gopher Loyalty Program that you are all a part of is a big step. </a:t>
            </a:r>
          </a:p>
          <a:p>
            <a:endParaRPr lang="en-US" baseline="0" dirty="0" smtClean="0"/>
          </a:p>
          <a:p>
            <a:r>
              <a:rPr lang="en-US" baseline="0" dirty="0" smtClean="0"/>
              <a:t>More than anything else, we need you. We know we can accomplish great things, together.</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5216A44-6B88-4125-B624-BAE12F40FF4F}" type="slidenum">
              <a:rPr lang="en-US" smtClean="0"/>
              <a:t>11</a:t>
            </a:fld>
            <a:endParaRPr lang="en-US"/>
          </a:p>
        </p:txBody>
      </p:sp>
    </p:spTree>
    <p:extLst>
      <p:ext uri="{BB962C8B-B14F-4D97-AF65-F5344CB8AC3E}">
        <p14:creationId xmlns:p14="http://schemas.microsoft.com/office/powerpoint/2010/main" val="662274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Cum GPA for student-athletes through Fall 2018– 3.25</a:t>
            </a:r>
          </a:p>
          <a:p>
            <a:r>
              <a:rPr lang="en-US" baseline="0" dirty="0" smtClean="0"/>
              <a:t>	3.28 Fall 2018 term GPA, new department-record</a:t>
            </a:r>
          </a:p>
          <a:p>
            <a:endParaRPr lang="en-US" baseline="0" dirty="0" smtClean="0"/>
          </a:p>
          <a:p>
            <a:r>
              <a:rPr lang="en-US" baseline="0" dirty="0" smtClean="0"/>
              <a:t>Type of schools in same space with regard to academic performance/APR awards: Stanford, Notre Dame, Duke, Michigan…</a:t>
            </a:r>
          </a:p>
          <a:p>
            <a:endParaRPr lang="en-US" baseline="0" dirty="0" smtClean="0"/>
          </a:p>
          <a:p>
            <a:r>
              <a:rPr lang="en-US" baseline="0" dirty="0" smtClean="0"/>
              <a:t>93% GSR leads all public schools in the Big Ten</a:t>
            </a:r>
          </a:p>
          <a:p>
            <a:endParaRPr lang="en-US" baseline="0" dirty="0" smtClean="0"/>
          </a:p>
          <a:p>
            <a:r>
              <a:rPr lang="en-US" baseline="0" dirty="0" smtClean="0"/>
              <a:t>351 Academic All-Big Ten honorees last year (new department record)</a:t>
            </a:r>
          </a:p>
          <a:p>
            <a:r>
              <a:rPr lang="en-US" baseline="0" dirty="0" smtClean="0"/>
              <a:t>102 Academic All-Big Ten honorees this fall (39 football, 28 women’s cross country, 15 soccer, 14 men’s cross country, 6 volleyball)</a:t>
            </a:r>
          </a:p>
          <a:p>
            <a:r>
              <a:rPr lang="en-US" baseline="0" dirty="0" smtClean="0"/>
              <a:t>10 Academic All-Americans (second most in school history)</a:t>
            </a:r>
          </a:p>
          <a:p>
            <a:r>
              <a:rPr lang="en-US" baseline="0" dirty="0" smtClean="0"/>
              <a:t>	Academic All-Big Ten = at least second year at institution; play for team; 3.0+ GPA</a:t>
            </a:r>
          </a:p>
          <a:p>
            <a:r>
              <a:rPr lang="en-US" baseline="0" dirty="0" smtClean="0"/>
              <a:t>	</a:t>
            </a:r>
          </a:p>
          <a:p>
            <a:r>
              <a:rPr lang="en-US" baseline="0" dirty="0" smtClean="0"/>
              <a:t>Also had 108 Big Ten Distinguished Scholars last year (</a:t>
            </a:r>
            <a:r>
              <a:rPr lang="en-US" baseline="0" dirty="0" err="1" smtClean="0"/>
              <a:t>letterwinner</a:t>
            </a:r>
            <a:r>
              <a:rPr lang="en-US" baseline="0" dirty="0" smtClean="0"/>
              <a:t> with 3.7+ GPA) and 14 student-athletes with a perfect 4.0 GPA last year (school record)</a:t>
            </a:r>
          </a:p>
        </p:txBody>
      </p:sp>
      <p:sp>
        <p:nvSpPr>
          <p:cNvPr id="4" name="Slide Number Placeholder 3"/>
          <p:cNvSpPr>
            <a:spLocks noGrp="1"/>
          </p:cNvSpPr>
          <p:nvPr>
            <p:ph type="sldNum" sz="quarter" idx="10"/>
          </p:nvPr>
        </p:nvSpPr>
        <p:spPr/>
        <p:txBody>
          <a:bodyPr/>
          <a:lstStyle/>
          <a:p>
            <a:fld id="{65216A44-6B88-4125-B624-BAE12F40FF4F}" type="slidenum">
              <a:rPr lang="en-US" smtClean="0"/>
              <a:t>3</a:t>
            </a:fld>
            <a:endParaRPr lang="en-US"/>
          </a:p>
        </p:txBody>
      </p:sp>
    </p:spTree>
    <p:extLst>
      <p:ext uri="{BB962C8B-B14F-4D97-AF65-F5344CB8AC3E}">
        <p14:creationId xmlns:p14="http://schemas.microsoft.com/office/powerpoint/2010/main" val="1000405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 Forde</a:t>
            </a:r>
            <a:r>
              <a:rPr lang="en-US" baseline="0" dirty="0" smtClean="0"/>
              <a:t> quote - </a:t>
            </a:r>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“Minnesota —perhaps the most overachieving athletic department in the country. The Gophers ranked 19th nationally in 2017-18 and 23rd over the five-year span.”</a:t>
            </a:r>
            <a:endParaRPr lang="en-US" dirty="0" smtClean="0"/>
          </a:p>
          <a:p>
            <a:endParaRPr lang="en-US" dirty="0" smtClean="0"/>
          </a:p>
          <a:p>
            <a:r>
              <a:rPr lang="en-US" baseline="0" dirty="0" smtClean="0"/>
              <a:t>We also have 13 different programs (more than half) that have won conference team titles in the past 5 years</a:t>
            </a:r>
            <a:endParaRPr lang="en-US" dirty="0" smtClean="0"/>
          </a:p>
          <a:p>
            <a:endParaRPr lang="en-US" baseline="0" dirty="0" smtClean="0"/>
          </a:p>
          <a:p>
            <a:r>
              <a:rPr lang="en-US" baseline="0" dirty="0" smtClean="0"/>
              <a:t>This year’s highlights:</a:t>
            </a:r>
          </a:p>
          <a:p>
            <a:r>
              <a:rPr lang="en-US" baseline="0" dirty="0" smtClean="0"/>
              <a:t>	Volleyball wins Big Ten, reaches second weekend of NCAA tournament (at least Sweet Sixteen) for the fourth straight year</a:t>
            </a:r>
          </a:p>
          <a:p>
            <a:r>
              <a:rPr lang="en-US" baseline="0" dirty="0" smtClean="0"/>
              <a:t>	Football wins Paul Bunyan’s Axe for first time in 15 years, wins Quick Lane Bowl in Detroit and finishes with winning record</a:t>
            </a:r>
          </a:p>
          <a:p>
            <a:r>
              <a:rPr lang="en-US" baseline="0" dirty="0" smtClean="0"/>
              <a:t>	Men’s Basketball earns four Power Five non-conference victories, currently projected as an NCAA tournament team</a:t>
            </a:r>
          </a:p>
          <a:p>
            <a:r>
              <a:rPr lang="en-US" baseline="0" dirty="0" smtClean="0"/>
              <a:t>	Big Ten titles for both women’s indoor and outdoor track and field, the first time the program has ever swept those two in the same year</a:t>
            </a:r>
          </a:p>
          <a:p>
            <a:r>
              <a:rPr lang="en-US" baseline="0" dirty="0" smtClean="0"/>
              <a:t>	Big Ten tournament title for softball (have now won three straight, four of the past five, and have the second most titles all time, trailing only Michigan)</a:t>
            </a:r>
          </a:p>
          <a:p>
            <a:r>
              <a:rPr lang="en-US" baseline="0" dirty="0" smtClean="0"/>
              <a:t>	WCHA tournament title for women’s hockey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	Baseball swept Big Ten titles, hosted first NCAA regional in 18 years, deepest run in 41 years getting to Super Regionals</a:t>
            </a:r>
          </a:p>
          <a:p>
            <a:r>
              <a:rPr lang="en-US" baseline="0" dirty="0" smtClean="0"/>
              <a:t>	Men’s gymnastics matches best finish in program history – national runners-up</a:t>
            </a:r>
          </a:p>
          <a:p>
            <a:r>
              <a:rPr lang="en-US" baseline="0" dirty="0" smtClean="0"/>
              <a:t>	Men’s tennis advancing to the final weekend of NCAA Championships (Sweet Sixteen) for the first time in 18 years	</a:t>
            </a:r>
          </a:p>
          <a:p>
            <a:r>
              <a:rPr lang="en-US" baseline="0" dirty="0" smtClean="0"/>
              <a:t>	Both swim/dive programs top-15 at NCAAs (15</a:t>
            </a:r>
            <a:r>
              <a:rPr lang="en-US" baseline="30000" dirty="0" smtClean="0"/>
              <a:t>th</a:t>
            </a:r>
            <a:r>
              <a:rPr lang="en-US" baseline="0" dirty="0" smtClean="0"/>
              <a:t> for men best since ‘11; 10</a:t>
            </a:r>
            <a:r>
              <a:rPr lang="en-US" baseline="30000" dirty="0" smtClean="0"/>
              <a:t>th</a:t>
            </a:r>
            <a:r>
              <a:rPr lang="en-US" baseline="0" dirty="0" smtClean="0"/>
              <a:t> for women is fourth top-10 finish in the past six years)</a:t>
            </a:r>
          </a:p>
          <a:p>
            <a:r>
              <a:rPr lang="en-US" baseline="0" dirty="0" smtClean="0"/>
              <a:t>	</a:t>
            </a:r>
          </a:p>
        </p:txBody>
      </p:sp>
      <p:sp>
        <p:nvSpPr>
          <p:cNvPr id="4" name="Slide Number Placeholder 3"/>
          <p:cNvSpPr>
            <a:spLocks noGrp="1"/>
          </p:cNvSpPr>
          <p:nvPr>
            <p:ph type="sldNum" sz="quarter" idx="10"/>
          </p:nvPr>
        </p:nvSpPr>
        <p:spPr/>
        <p:txBody>
          <a:bodyPr/>
          <a:lstStyle/>
          <a:p>
            <a:fld id="{65216A44-6B88-4125-B624-BAE12F40FF4F}" type="slidenum">
              <a:rPr lang="en-US" smtClean="0"/>
              <a:t>4</a:t>
            </a:fld>
            <a:endParaRPr lang="en-US"/>
          </a:p>
        </p:txBody>
      </p:sp>
    </p:spTree>
    <p:extLst>
      <p:ext uri="{BB962C8B-B14F-4D97-AF65-F5344CB8AC3E}">
        <p14:creationId xmlns:p14="http://schemas.microsoft.com/office/powerpoint/2010/main" val="344456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my first year</a:t>
            </a:r>
            <a:r>
              <a:rPr lang="en-US" baseline="0" dirty="0" smtClean="0"/>
              <a:t> especially –we </a:t>
            </a:r>
            <a:r>
              <a:rPr lang="en-US" dirty="0" smtClean="0"/>
              <a:t>dealt with some serious issues and managed through a time of transition and change.</a:t>
            </a:r>
          </a:p>
          <a:p>
            <a:endParaRPr lang="en-US" baseline="0" dirty="0" smtClean="0"/>
          </a:p>
          <a:p>
            <a:r>
              <a:rPr lang="en-US" baseline="0" dirty="0" smtClean="0"/>
              <a:t>I entered a department where leadership transition has been nearly constant:</a:t>
            </a:r>
          </a:p>
          <a:p>
            <a:r>
              <a:rPr lang="en-US" baseline="0" dirty="0" smtClean="0"/>
              <a:t>	Four athletics directors in a four-year span, and a lot of turnover in senior staff. </a:t>
            </a:r>
          </a:p>
          <a:p>
            <a:r>
              <a:rPr lang="en-US" baseline="0" dirty="0" smtClean="0"/>
              <a:t>	We also found ourselves challenged with budget numbers that were going to be incredibly difficult to meet, and a series of audits that began from before we arrived in Minnesota. </a:t>
            </a:r>
          </a:p>
          <a:p>
            <a:endParaRPr lang="en-US" baseline="0" dirty="0" smtClean="0"/>
          </a:p>
          <a:p>
            <a:r>
              <a:rPr lang="en-US" baseline="0" dirty="0" smtClean="0"/>
              <a:t>All of that meant it hasn’t been an easy path forward, but we’re into year three now and we’re in a very strong position. </a:t>
            </a:r>
          </a:p>
          <a:p>
            <a:endParaRPr lang="en-US" baseline="0" dirty="0" smtClean="0"/>
          </a:p>
          <a:p>
            <a:r>
              <a:rPr lang="en-US" baseline="0" dirty="0" smtClean="0"/>
              <a:t>Change is constant and we’ll see more of it I’m sure, but we have stabilized our department in many ways and are charging ahead from a stronger position than we have been in many years.</a:t>
            </a:r>
            <a:endParaRPr lang="en-US" dirty="0"/>
          </a:p>
        </p:txBody>
      </p:sp>
      <p:sp>
        <p:nvSpPr>
          <p:cNvPr id="4" name="Slide Number Placeholder 3"/>
          <p:cNvSpPr>
            <a:spLocks noGrp="1"/>
          </p:cNvSpPr>
          <p:nvPr>
            <p:ph type="sldNum" sz="quarter" idx="10"/>
          </p:nvPr>
        </p:nvSpPr>
        <p:spPr/>
        <p:txBody>
          <a:bodyPr/>
          <a:lstStyle/>
          <a:p>
            <a:fld id="{65216A44-6B88-4125-B624-BAE12F40FF4F}" type="slidenum">
              <a:rPr lang="en-US" smtClean="0"/>
              <a:t>5</a:t>
            </a:fld>
            <a:endParaRPr lang="en-US"/>
          </a:p>
        </p:txBody>
      </p:sp>
    </p:spTree>
    <p:extLst>
      <p:ext uri="{BB962C8B-B14F-4D97-AF65-F5344CB8AC3E}">
        <p14:creationId xmlns:p14="http://schemas.microsoft.com/office/powerpoint/2010/main" val="297284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started by talking about the success we’ve had academically and athletically in the past few years. We’re building on that foundation. </a:t>
            </a:r>
          </a:p>
          <a:p>
            <a:endParaRPr lang="en-US" dirty="0" smtClean="0"/>
          </a:p>
          <a:p>
            <a:r>
              <a:rPr lang="en-US" i="1" dirty="0" smtClean="0"/>
              <a:t>Facilities </a:t>
            </a:r>
          </a:p>
          <a:p>
            <a:endParaRPr lang="en-US" i="1" dirty="0" smtClean="0"/>
          </a:p>
          <a:p>
            <a:pPr marL="171450" indent="-171450">
              <a:buFont typeface="Wingdings" panose="05000000000000000000" pitchFamily="2" charset="2"/>
              <a:buChar char="Ø"/>
            </a:pPr>
            <a:r>
              <a:rPr lang="en-US" dirty="0" smtClean="0"/>
              <a:t>Athletes Village: transformative, extraordinary</a:t>
            </a:r>
            <a:r>
              <a:rPr lang="en-US" baseline="0" dirty="0" smtClean="0"/>
              <a:t> but not extravagant. Opened in January, on time and on budget. </a:t>
            </a:r>
          </a:p>
          <a:p>
            <a:pPr marL="628650" lvl="1" indent="-171450">
              <a:buFont typeface="Wingdings" panose="05000000000000000000" pitchFamily="2" charset="2"/>
              <a:buChar char="Ø"/>
            </a:pPr>
            <a:r>
              <a:rPr lang="en-US" baseline="0" dirty="0" smtClean="0"/>
              <a:t>Have hosted several events open to the public including an Open House in the spring. </a:t>
            </a:r>
          </a:p>
          <a:p>
            <a:pPr marL="628650" lvl="1" indent="-171450">
              <a:buFont typeface="Wingdings" panose="05000000000000000000" pitchFamily="2" charset="2"/>
              <a:buChar char="Ø"/>
            </a:pPr>
            <a:r>
              <a:rPr lang="en-US" baseline="0" dirty="0" smtClean="0"/>
              <a:t>Fundraising going well. Currently at more than $110 million raised (toward $166 million)</a:t>
            </a:r>
          </a:p>
          <a:p>
            <a:pPr marL="1085850" lvl="2" indent="-171450">
              <a:buFont typeface="Wingdings" panose="05000000000000000000" pitchFamily="2" charset="2"/>
              <a:buChar char="Ø"/>
            </a:pPr>
            <a:r>
              <a:rPr lang="en-US" baseline="0" dirty="0" smtClean="0"/>
              <a:t>Largest single fundraising campaign in department history - $110M+ already dwarfs approx. $83M raised for TCF Bank Stadium, the previous department record</a:t>
            </a:r>
          </a:p>
          <a:p>
            <a:pPr marL="628650" lvl="1" indent="-171450">
              <a:buFont typeface="Wingdings" panose="05000000000000000000" pitchFamily="2" charset="2"/>
              <a:buChar char="Ø"/>
            </a:pPr>
            <a:r>
              <a:rPr lang="en-US" baseline="0" dirty="0" smtClean="0"/>
              <a:t>Still need a few more leadership-level gifts to hit our ultimate goal, but with about we are excited with how fundraising is shaping up.</a:t>
            </a:r>
          </a:p>
          <a:p>
            <a:pPr marL="171450" indent="-171450">
              <a:buFont typeface="Wingdings" panose="05000000000000000000" pitchFamily="2" charset="2"/>
              <a:buChar char="Ø"/>
            </a:pPr>
            <a:endParaRPr lang="en-US" baseline="0" dirty="0" smtClean="0"/>
          </a:p>
          <a:p>
            <a:pPr marL="171450" indent="-171450">
              <a:buFont typeface="Wingdings" panose="05000000000000000000" pitchFamily="2" charset="2"/>
              <a:buChar char="Ø"/>
            </a:pPr>
            <a:r>
              <a:rPr lang="en-US" baseline="0" dirty="0" smtClean="0"/>
              <a:t>New track and field stadium: walked into a situation where the track and field programs no longer had a home track. </a:t>
            </a:r>
          </a:p>
          <a:p>
            <a:pPr marL="628650" lvl="1" indent="-171450">
              <a:buFont typeface="Wingdings" panose="05000000000000000000" pitchFamily="2" charset="2"/>
              <a:buChar char="Ø"/>
            </a:pPr>
            <a:r>
              <a:rPr lang="en-US" baseline="0" dirty="0" smtClean="0"/>
              <a:t>Even prior to the track demolition, it was unfit for college competition and hadn’t hosted a meet in more than a decade. </a:t>
            </a:r>
          </a:p>
          <a:p>
            <a:pPr marL="628650" lvl="1" indent="-171450">
              <a:buFont typeface="Wingdings" panose="05000000000000000000" pitchFamily="2" charset="2"/>
              <a:buChar char="Ø"/>
            </a:pPr>
            <a:r>
              <a:rPr lang="en-US" baseline="0" dirty="0" smtClean="0"/>
              <a:t>New track and field stadium opened in September.</a:t>
            </a:r>
          </a:p>
          <a:p>
            <a:pPr marL="628650" lvl="1" indent="-171450">
              <a:buFont typeface="Wingdings" panose="05000000000000000000" pitchFamily="2" charset="2"/>
              <a:buChar char="Ø"/>
            </a:pPr>
            <a:r>
              <a:rPr lang="en-US" baseline="0" dirty="0" smtClean="0"/>
              <a:t>First-class, best facility in the upper Midwest. Asset to the entire state’s track and field community.</a:t>
            </a:r>
          </a:p>
          <a:p>
            <a:pPr marL="171450" indent="-171450">
              <a:buFont typeface="Wingdings" panose="05000000000000000000" pitchFamily="2" charset="2"/>
              <a:buChar char="Ø"/>
            </a:pPr>
            <a:endParaRPr lang="en-US" baseline="0" dirty="0" smtClean="0"/>
          </a:p>
          <a:p>
            <a:pPr marL="171450" indent="-171450">
              <a:buFont typeface="Wingdings" panose="05000000000000000000" pitchFamily="2" charset="2"/>
              <a:buChar char="Ø"/>
            </a:pPr>
            <a:r>
              <a:rPr lang="en-US" baseline="0" dirty="0" smtClean="0"/>
              <a:t>This academic year have opened new practice facilities for wrestling and men’s and women’s golf, replacing non-existent or badly needed prior practice situations</a:t>
            </a:r>
          </a:p>
          <a:p>
            <a:pPr marL="0" indent="0">
              <a:buFont typeface="Wingdings" panose="05000000000000000000" pitchFamily="2" charset="2"/>
              <a:buNone/>
            </a:pPr>
            <a:endParaRPr lang="en-US" baseline="0" dirty="0" smtClean="0"/>
          </a:p>
          <a:p>
            <a:pPr marL="171450" indent="-171450">
              <a:buFont typeface="Wingdings" panose="05000000000000000000" pitchFamily="2" charset="2"/>
              <a:buChar char="Ø"/>
            </a:pPr>
            <a:r>
              <a:rPr lang="en-US" baseline="0" dirty="0" smtClean="0"/>
              <a:t>Looking ahead to facilities upgrades for men’s and women’s gymnastics and volleyball, also.</a:t>
            </a:r>
          </a:p>
          <a:p>
            <a:pPr marL="0" indent="0">
              <a:buFont typeface="Wingdings" panose="05000000000000000000" pitchFamily="2" charset="2"/>
              <a:buNone/>
            </a:pPr>
            <a:endParaRPr lang="en-US" i="1" baseline="0" dirty="0" smtClean="0"/>
          </a:p>
          <a:p>
            <a:pPr marL="0" indent="0">
              <a:buFont typeface="Wingdings" panose="05000000000000000000" pitchFamily="2" charset="2"/>
              <a:buNone/>
            </a:pPr>
            <a:r>
              <a:rPr lang="en-US" i="1" baseline="0" dirty="0" smtClean="0"/>
              <a:t>Coaches</a:t>
            </a:r>
          </a:p>
          <a:p>
            <a:pPr marL="0" indent="0">
              <a:buFont typeface="Wingdings" panose="05000000000000000000" pitchFamily="2" charset="2"/>
              <a:buNone/>
            </a:pPr>
            <a:endParaRPr lang="en-US" i="1" baseline="0" dirty="0" smtClean="0"/>
          </a:p>
          <a:p>
            <a:pPr marL="171450" indent="-171450">
              <a:buFont typeface="Wingdings" panose="05000000000000000000" pitchFamily="2" charset="2"/>
              <a:buChar char="Ø"/>
            </a:pPr>
            <a:r>
              <a:rPr lang="en-US" i="0" baseline="0" dirty="0" smtClean="0"/>
              <a:t>We have one of the best collections of head coaches in the country. Incredible leadership.</a:t>
            </a:r>
          </a:p>
          <a:p>
            <a:pPr marL="171450" indent="-171450">
              <a:buFont typeface="Wingdings" panose="05000000000000000000" pitchFamily="2" charset="2"/>
              <a:buChar char="Ø"/>
            </a:pPr>
            <a:r>
              <a:rPr lang="en-US" i="0" baseline="0" dirty="0" smtClean="0"/>
              <a:t>Have hired 6 new head coaches in the past two years (Fleck, Whalen, </a:t>
            </a:r>
            <a:r>
              <a:rPr lang="en-US" i="0" baseline="0" dirty="0" err="1" smtClean="0"/>
              <a:t>Motzko</a:t>
            </a:r>
            <a:r>
              <a:rPr lang="en-US" i="0" baseline="0" dirty="0" smtClean="0"/>
              <a:t>, </a:t>
            </a:r>
            <a:r>
              <a:rPr lang="en-US" i="0" baseline="0" dirty="0" err="1" smtClean="0"/>
              <a:t>Eggum</a:t>
            </a:r>
            <a:r>
              <a:rPr lang="en-US" i="0" baseline="0" dirty="0" smtClean="0"/>
              <a:t>, </a:t>
            </a:r>
            <a:r>
              <a:rPr lang="en-US" i="0" baseline="0" dirty="0" err="1" smtClean="0"/>
              <a:t>Trachsel</a:t>
            </a:r>
            <a:r>
              <a:rPr lang="en-US" i="0" baseline="0" dirty="0" smtClean="0"/>
              <a:t>, Thompson)</a:t>
            </a:r>
          </a:p>
          <a:p>
            <a:pPr marL="171450" indent="-171450">
              <a:buFont typeface="Wingdings" panose="05000000000000000000" pitchFamily="2" charset="2"/>
              <a:buChar char="Ø"/>
            </a:pPr>
            <a:r>
              <a:rPr lang="en-US" i="0" baseline="0" dirty="0" smtClean="0"/>
              <a:t>Young, dynamic energy in coaching staff as a whole (10 of 21 head coaches are 40 or younger)</a:t>
            </a:r>
          </a:p>
          <a:p>
            <a:pPr marL="0" indent="0">
              <a:buFont typeface="Wingdings" panose="05000000000000000000" pitchFamily="2" charset="2"/>
              <a:buNone/>
            </a:pPr>
            <a:endParaRPr lang="en-US" i="0" baseline="0" dirty="0" smtClean="0"/>
          </a:p>
          <a:p>
            <a:pPr marL="0" indent="0">
              <a:buFont typeface="Wingdings" panose="05000000000000000000" pitchFamily="2" charset="2"/>
              <a:buNone/>
            </a:pPr>
            <a:r>
              <a:rPr lang="en-US" i="1" baseline="0" dirty="0" smtClean="0"/>
              <a:t>Staff</a:t>
            </a:r>
          </a:p>
          <a:p>
            <a:pPr marL="0" indent="0">
              <a:buFont typeface="Wingdings" panose="05000000000000000000" pitchFamily="2" charset="2"/>
              <a:buNone/>
            </a:pPr>
            <a:endParaRPr lang="en-US" i="1" baseline="0" dirty="0" smtClean="0"/>
          </a:p>
          <a:p>
            <a:pPr marL="171450" indent="-171450">
              <a:buFont typeface="Wingdings" panose="05000000000000000000" pitchFamily="2" charset="2"/>
              <a:buChar char="Ø"/>
            </a:pPr>
            <a:r>
              <a:rPr lang="en-US" i="0" baseline="0" dirty="0" smtClean="0"/>
              <a:t>Our support staff is incredible throughout our department, particularly in some key areas of our student-athlete experience, which is a critical piece to recruiting top students.</a:t>
            </a:r>
          </a:p>
          <a:p>
            <a:pPr marL="628650" lvl="1" indent="-171450">
              <a:buFont typeface="Wingdings" panose="05000000000000000000" pitchFamily="2" charset="2"/>
              <a:buChar char="Ø"/>
            </a:pPr>
            <a:r>
              <a:rPr lang="en-US" i="0" baseline="0" dirty="0" smtClean="0"/>
              <a:t>Student-athlete development (life skills, leadership coaching, job placement – all things that will be enhanced by Leadership Center in Athletes Village)</a:t>
            </a:r>
          </a:p>
          <a:p>
            <a:pPr marL="628650" lvl="1" indent="-171450">
              <a:buFont typeface="Wingdings" panose="05000000000000000000" pitchFamily="2" charset="2"/>
              <a:buChar char="Ø"/>
            </a:pPr>
            <a:r>
              <a:rPr lang="en-US" i="0" baseline="0" dirty="0" smtClean="0"/>
              <a:t>Academic staff (continued growth and success in academics for many years – will have more modern, dramatically expanded space in John and Nancy </a:t>
            </a:r>
            <a:r>
              <a:rPr lang="en-US" i="0" baseline="0" dirty="0" err="1" smtClean="0"/>
              <a:t>Lindahl</a:t>
            </a:r>
            <a:r>
              <a:rPr lang="en-US" i="0" baseline="0" dirty="0" smtClean="0"/>
              <a:t> Academic Center)</a:t>
            </a:r>
          </a:p>
          <a:p>
            <a:pPr marL="628650" lvl="1" indent="-171450">
              <a:buFont typeface="Wingdings" panose="05000000000000000000" pitchFamily="2" charset="2"/>
              <a:buChar char="Ø"/>
            </a:pPr>
            <a:r>
              <a:rPr lang="en-US" i="0" baseline="0" dirty="0" smtClean="0"/>
              <a:t>Compliance staff (providing expert guidance to make sure we’re always trying to do things the right way and within all rules and policies) </a:t>
            </a:r>
            <a:endParaRPr lang="en-US" i="1" baseline="0" dirty="0" smtClean="0"/>
          </a:p>
          <a:p>
            <a:pPr marL="457200" lvl="1" indent="0">
              <a:buFont typeface="Wingdings" panose="05000000000000000000" pitchFamily="2" charset="2"/>
              <a:buNone/>
            </a:pPr>
            <a:endParaRPr lang="en-US" i="1" baseline="0" dirty="0" smtClean="0"/>
          </a:p>
          <a:p>
            <a:pPr marL="0" lvl="0" indent="0">
              <a:buFont typeface="Wingdings" panose="05000000000000000000" pitchFamily="2" charset="2"/>
              <a:buNone/>
            </a:pPr>
            <a:r>
              <a:rPr lang="en-US" i="1" baseline="0" dirty="0" smtClean="0"/>
              <a:t>Budget</a:t>
            </a:r>
          </a:p>
          <a:p>
            <a:pPr marL="0" lvl="0" indent="0">
              <a:buFont typeface="Wingdings" panose="05000000000000000000" pitchFamily="2" charset="2"/>
              <a:buNone/>
            </a:pPr>
            <a:endParaRPr lang="en-US" i="1" baseline="0" dirty="0" smtClean="0"/>
          </a:p>
          <a:p>
            <a:pPr marL="171450" lvl="0" indent="-171450">
              <a:buFont typeface="Wingdings" panose="05000000000000000000" pitchFamily="2" charset="2"/>
              <a:buChar char="Ø"/>
            </a:pPr>
            <a:r>
              <a:rPr lang="en-US" i="0" baseline="0" dirty="0" smtClean="0"/>
              <a:t>No one ever wants to talk about the budget, but it’s a very real thing in college athletics. We had a lot of budget challenges last year. We have a tight but manageable – and balanced - budget this year. Moving ahead, we will have a sustainable operation budget for our athletics department. We are receiving more money than ever before from the Big Ten, but all the legacy members of the conference are increasing in this way as well. To compete, we need to manage our budget very well, and I feel like we are now in position to do that.</a:t>
            </a:r>
          </a:p>
          <a:p>
            <a:pPr marL="171450" lvl="0" indent="-171450">
              <a:buFont typeface="Wingdings" panose="05000000000000000000" pitchFamily="2" charset="2"/>
              <a:buChar char="Ø"/>
            </a:pPr>
            <a:endParaRPr lang="en-US" i="0" baseline="0" dirty="0" smtClean="0"/>
          </a:p>
        </p:txBody>
      </p:sp>
      <p:sp>
        <p:nvSpPr>
          <p:cNvPr id="4" name="Slide Number Placeholder 3"/>
          <p:cNvSpPr>
            <a:spLocks noGrp="1"/>
          </p:cNvSpPr>
          <p:nvPr>
            <p:ph type="sldNum" sz="quarter" idx="10"/>
          </p:nvPr>
        </p:nvSpPr>
        <p:spPr/>
        <p:txBody>
          <a:bodyPr/>
          <a:lstStyle/>
          <a:p>
            <a:fld id="{65216A44-6B88-4125-B624-BAE12F40FF4F}" type="slidenum">
              <a:rPr lang="en-US" smtClean="0"/>
              <a:t>6</a:t>
            </a:fld>
            <a:endParaRPr lang="en-US"/>
          </a:p>
        </p:txBody>
      </p:sp>
    </p:spTree>
    <p:extLst>
      <p:ext uri="{BB962C8B-B14F-4D97-AF65-F5344CB8AC3E}">
        <p14:creationId xmlns:p14="http://schemas.microsoft.com/office/powerpoint/2010/main" val="1177676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try to establish the culture</a:t>
            </a:r>
            <a:r>
              <a:rPr lang="en-US" baseline="0" dirty="0" smtClean="0"/>
              <a:t> of our athletics department, we have considered what our principles and core values will be. I say we because this isn’t something I developed, or just my senior staff worked on. We held more than 20 listening sessions over the summer with our staff to learn more about where we need to improve as a department, and what our staff feels we should stand for. That input from our staff evolved this ideas to where they are today.</a:t>
            </a:r>
          </a:p>
          <a:p>
            <a:endParaRPr lang="en-US" baseline="0" dirty="0" smtClean="0"/>
          </a:p>
          <a:p>
            <a:r>
              <a:rPr lang="en-US" baseline="0" dirty="0" smtClean="0"/>
              <a:t>In developing our guiding principles, there were a few things we always kept in mind:</a:t>
            </a:r>
          </a:p>
          <a:p>
            <a:endParaRPr lang="en-US" baseline="0" dirty="0" smtClean="0"/>
          </a:p>
          <a:p>
            <a:pPr marL="171450" indent="-171450">
              <a:buFont typeface="Wingdings" panose="05000000000000000000" pitchFamily="2" charset="2"/>
              <a:buChar char="Ø"/>
            </a:pPr>
            <a:r>
              <a:rPr lang="en-US" baseline="0" dirty="0" smtClean="0"/>
              <a:t>Everything we do in athletics is sensitive. We are proud to be one of the most visible parts of a world-class university, the state’s flagship institution. We love that our campus isn’t set in your typical sleepy college town, but instead in a vibrant, growing metropolitan area. We get a lot of attention, and that’s a good thing. It also means everything we do is carefully watched, and we must understand that at all times.</a:t>
            </a:r>
          </a:p>
          <a:p>
            <a:pPr marL="171450" indent="-171450">
              <a:buFont typeface="Wingdings" panose="05000000000000000000" pitchFamily="2" charset="2"/>
              <a:buChar char="Ø"/>
            </a:pPr>
            <a:r>
              <a:rPr lang="en-US" baseline="0" dirty="0" smtClean="0"/>
              <a:t>We had to eliminate the gap between what we say and what we do. </a:t>
            </a:r>
          </a:p>
          <a:p>
            <a:pPr marL="171450" indent="-171450">
              <a:buFont typeface="Wingdings" panose="05000000000000000000" pitchFamily="2" charset="2"/>
              <a:buChar char="Ø"/>
            </a:pPr>
            <a:r>
              <a:rPr lang="en-US" baseline="0" dirty="0" smtClean="0"/>
              <a:t>Doing it right always matters. You can’t always know you’re doing the right thing, but you have to always try to do the right thing.</a:t>
            </a:r>
          </a:p>
          <a:p>
            <a:pPr marL="171450" indent="-171450">
              <a:buFont typeface="Wingdings" panose="05000000000000000000" pitchFamily="2" charset="2"/>
              <a:buChar char="Ø"/>
            </a:pPr>
            <a:r>
              <a:rPr lang="en-US" baseline="0" dirty="0" smtClean="0"/>
              <a:t>Changing culture, changing history, is going to take energy, commitment and time. Patience and trust are not things that come in vast supplies – and they both need to be earned - but both are needed in this process.</a:t>
            </a:r>
          </a:p>
          <a:p>
            <a:pPr marL="171450" indent="-171450">
              <a:buFont typeface="Wingdings" panose="05000000000000000000" pitchFamily="2" charset="2"/>
              <a:buChar char="Ø"/>
            </a:pPr>
            <a:endParaRPr lang="en-US" dirty="0"/>
          </a:p>
        </p:txBody>
      </p:sp>
      <p:sp>
        <p:nvSpPr>
          <p:cNvPr id="4" name="Slide Number Placeholder 3"/>
          <p:cNvSpPr>
            <a:spLocks noGrp="1"/>
          </p:cNvSpPr>
          <p:nvPr>
            <p:ph type="sldNum" sz="quarter" idx="10"/>
          </p:nvPr>
        </p:nvSpPr>
        <p:spPr/>
        <p:txBody>
          <a:bodyPr/>
          <a:lstStyle/>
          <a:p>
            <a:fld id="{65216A44-6B88-4125-B624-BAE12F40FF4F}" type="slidenum">
              <a:rPr lang="en-US" smtClean="0"/>
              <a:t>7</a:t>
            </a:fld>
            <a:endParaRPr lang="en-US"/>
          </a:p>
        </p:txBody>
      </p:sp>
    </p:spTree>
    <p:extLst>
      <p:ext uri="{BB962C8B-B14F-4D97-AF65-F5344CB8AC3E}">
        <p14:creationId xmlns:p14="http://schemas.microsoft.com/office/powerpoint/2010/main" val="2184383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chemeClr val="tx1"/>
                </a:solidFill>
              </a:rPr>
              <a:t>Action: </a:t>
            </a:r>
            <a:r>
              <a:rPr lang="en-US" b="0" dirty="0" smtClean="0">
                <a:solidFill>
                  <a:schemeClr val="tx1"/>
                </a:solidFill>
              </a:rPr>
              <a:t>We</a:t>
            </a:r>
            <a:r>
              <a:rPr lang="en-US" b="0" baseline="0" dirty="0" smtClean="0">
                <a:solidFill>
                  <a:schemeClr val="tx1"/>
                </a:solidFill>
              </a:rPr>
              <a:t> value results over promises. </a:t>
            </a:r>
          </a:p>
          <a:p>
            <a:endParaRPr lang="en-US" b="0" baseline="0" dirty="0" smtClean="0">
              <a:solidFill>
                <a:schemeClr val="tx1"/>
              </a:solidFill>
            </a:endParaRPr>
          </a:p>
          <a:p>
            <a:r>
              <a:rPr lang="en-US" b="1" baseline="0" dirty="0" smtClean="0">
                <a:solidFill>
                  <a:schemeClr val="tx1"/>
                </a:solidFill>
              </a:rPr>
              <a:t>Honesty: </a:t>
            </a:r>
            <a:r>
              <a:rPr lang="en-US" b="0" baseline="0" dirty="0" smtClean="0">
                <a:solidFill>
                  <a:schemeClr val="tx1"/>
                </a:solidFill>
              </a:rPr>
              <a:t>We will try to do the right thing every time.</a:t>
            </a:r>
          </a:p>
          <a:p>
            <a:endParaRPr lang="en-US" b="0" baseline="0" dirty="0" smtClean="0">
              <a:solidFill>
                <a:schemeClr val="tx1"/>
              </a:solidFill>
            </a:endParaRPr>
          </a:p>
          <a:p>
            <a:r>
              <a:rPr lang="en-US" b="1" baseline="0" dirty="0" smtClean="0">
                <a:solidFill>
                  <a:schemeClr val="tx1"/>
                </a:solidFill>
              </a:rPr>
              <a:t>Humility: </a:t>
            </a:r>
            <a:r>
              <a:rPr lang="en-US" b="0" baseline="0" dirty="0" smtClean="0">
                <a:solidFill>
                  <a:schemeClr val="tx1"/>
                </a:solidFill>
              </a:rPr>
              <a:t>Low ego; high output</a:t>
            </a:r>
          </a:p>
          <a:p>
            <a:endParaRPr lang="en-US" b="0" baseline="0" dirty="0" smtClean="0">
              <a:solidFill>
                <a:schemeClr val="tx1"/>
              </a:solidFill>
            </a:endParaRPr>
          </a:p>
          <a:p>
            <a:r>
              <a:rPr lang="en-US" b="1" baseline="0" dirty="0" smtClean="0">
                <a:solidFill>
                  <a:schemeClr val="tx1"/>
                </a:solidFill>
              </a:rPr>
              <a:t>Innovation: </a:t>
            </a:r>
            <a:r>
              <a:rPr lang="en-US" b="0" baseline="0" dirty="0" smtClean="0">
                <a:solidFill>
                  <a:schemeClr val="tx1"/>
                </a:solidFill>
              </a:rPr>
              <a:t>Creatively maximize our resources and take calculated risks.</a:t>
            </a:r>
            <a:r>
              <a:rPr lang="en-US" b="1" baseline="0" dirty="0" smtClean="0">
                <a:solidFill>
                  <a:schemeClr val="tx1"/>
                </a:solidFill>
              </a:rPr>
              <a:t>	</a:t>
            </a:r>
          </a:p>
          <a:p>
            <a:pPr marL="171450" indent="-171450">
              <a:buFont typeface="Wingdings" panose="05000000000000000000" pitchFamily="2" charset="2"/>
              <a:buChar char="Ø"/>
            </a:pPr>
            <a:r>
              <a:rPr lang="en-US" b="0" baseline="0" dirty="0" smtClean="0">
                <a:solidFill>
                  <a:schemeClr val="tx1"/>
                </a:solidFill>
              </a:rPr>
              <a:t>The Gopher Loyalty Program is a great example of innovation. We brought together a collection of fan experiences and benefits and turned the power over to you, allowing season ticket holders and donors to customize your experience with Gopher Athletics. No one else in the country has a program like this – everyone else is still offering donor benefits with a one-size-fits-all approach. Ben Fraser and Mike </a:t>
            </a:r>
            <a:r>
              <a:rPr lang="en-US" b="0" baseline="0" dirty="0" err="1" smtClean="0">
                <a:solidFill>
                  <a:schemeClr val="tx1"/>
                </a:solidFill>
              </a:rPr>
              <a:t>Wierzbicki</a:t>
            </a:r>
            <a:r>
              <a:rPr lang="en-US" b="0" baseline="0" dirty="0" smtClean="0">
                <a:solidFill>
                  <a:schemeClr val="tx1"/>
                </a:solidFill>
              </a:rPr>
              <a:t> deserve a lot of credit for this great program.</a:t>
            </a:r>
          </a:p>
          <a:p>
            <a:pPr marL="171450" indent="-171450">
              <a:buFont typeface="Wingdings" panose="05000000000000000000" pitchFamily="2" charset="2"/>
              <a:buChar char="Ø"/>
            </a:pPr>
            <a:endParaRPr lang="en-US" b="0" baseline="0" dirty="0" smtClean="0">
              <a:solidFill>
                <a:schemeClr val="tx1"/>
              </a:solidFill>
            </a:endParaRPr>
          </a:p>
        </p:txBody>
      </p:sp>
      <p:sp>
        <p:nvSpPr>
          <p:cNvPr id="4" name="Slide Number Placeholder 3"/>
          <p:cNvSpPr>
            <a:spLocks noGrp="1"/>
          </p:cNvSpPr>
          <p:nvPr>
            <p:ph type="sldNum" sz="quarter" idx="10"/>
          </p:nvPr>
        </p:nvSpPr>
        <p:spPr/>
        <p:txBody>
          <a:bodyPr/>
          <a:lstStyle/>
          <a:p>
            <a:fld id="{65216A44-6B88-4125-B624-BAE12F40FF4F}" type="slidenum">
              <a:rPr lang="en-US" smtClean="0"/>
              <a:t>8</a:t>
            </a:fld>
            <a:endParaRPr lang="en-US"/>
          </a:p>
        </p:txBody>
      </p:sp>
    </p:spTree>
    <p:extLst>
      <p:ext uri="{BB962C8B-B14F-4D97-AF65-F5344CB8AC3E}">
        <p14:creationId xmlns:p14="http://schemas.microsoft.com/office/powerpoint/2010/main" val="2440678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a:t>
            </a:r>
            <a:r>
              <a:rPr lang="en-US" baseline="0" dirty="0" smtClean="0"/>
              <a:t> as we did with our guiding principles, we took feedback from our entire staff – again, more than 275 full-time employees – in refining our core values, the things our athletics department wants to exhibit every day. It’s critical to have collective ownership over our organization for us to succeed.</a:t>
            </a:r>
            <a:endParaRPr lang="en-US" dirty="0"/>
          </a:p>
        </p:txBody>
      </p:sp>
      <p:sp>
        <p:nvSpPr>
          <p:cNvPr id="4" name="Slide Number Placeholder 3"/>
          <p:cNvSpPr>
            <a:spLocks noGrp="1"/>
          </p:cNvSpPr>
          <p:nvPr>
            <p:ph type="sldNum" sz="quarter" idx="10"/>
          </p:nvPr>
        </p:nvSpPr>
        <p:spPr/>
        <p:txBody>
          <a:bodyPr/>
          <a:lstStyle/>
          <a:p>
            <a:fld id="{65216A44-6B88-4125-B624-BAE12F40FF4F}" type="slidenum">
              <a:rPr lang="en-US" smtClean="0"/>
              <a:t>9</a:t>
            </a:fld>
            <a:endParaRPr lang="en-US"/>
          </a:p>
        </p:txBody>
      </p:sp>
    </p:spTree>
    <p:extLst>
      <p:ext uri="{BB962C8B-B14F-4D97-AF65-F5344CB8AC3E}">
        <p14:creationId xmlns:p14="http://schemas.microsoft.com/office/powerpoint/2010/main" val="2368287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216A44-6B88-4125-B624-BAE12F40FF4F}" type="slidenum">
              <a:rPr lang="en-US" smtClean="0"/>
              <a:t>10</a:t>
            </a:fld>
            <a:endParaRPr lang="en-US"/>
          </a:p>
        </p:txBody>
      </p:sp>
    </p:spTree>
    <p:extLst>
      <p:ext uri="{BB962C8B-B14F-4D97-AF65-F5344CB8AC3E}">
        <p14:creationId xmlns:p14="http://schemas.microsoft.com/office/powerpoint/2010/main" val="984059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CFB6E20-B2E0-492C-A1E3-E05C877F7890}" type="datetimeFigureOut">
              <a:rPr lang="en-US" smtClean="0"/>
              <a:t>3/5/2019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67A34-F504-4EEA-B977-8FAEC8781DAC}" type="slidenum">
              <a:rPr lang="en-US" smtClean="0"/>
              <a:t>‹#›</a:t>
            </a:fld>
            <a:endParaRPr lang="en-US"/>
          </a:p>
        </p:txBody>
      </p:sp>
    </p:spTree>
    <p:extLst>
      <p:ext uri="{BB962C8B-B14F-4D97-AF65-F5344CB8AC3E}">
        <p14:creationId xmlns:p14="http://schemas.microsoft.com/office/powerpoint/2010/main" val="1216433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FB6E20-B2E0-492C-A1E3-E05C877F7890}" type="datetimeFigureOut">
              <a:rPr lang="en-US" smtClean="0"/>
              <a:t>3/5/2019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67A34-F504-4EEA-B977-8FAEC8781DAC}" type="slidenum">
              <a:rPr lang="en-US" smtClean="0"/>
              <a:t>‹#›</a:t>
            </a:fld>
            <a:endParaRPr lang="en-US"/>
          </a:p>
        </p:txBody>
      </p:sp>
    </p:spTree>
    <p:extLst>
      <p:ext uri="{BB962C8B-B14F-4D97-AF65-F5344CB8AC3E}">
        <p14:creationId xmlns:p14="http://schemas.microsoft.com/office/powerpoint/2010/main" val="1022505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FB6E20-B2E0-492C-A1E3-E05C877F7890}" type="datetimeFigureOut">
              <a:rPr lang="en-US" smtClean="0"/>
              <a:t>3/5/2019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67A34-F504-4EEA-B977-8FAEC8781DAC}" type="slidenum">
              <a:rPr lang="en-US" smtClean="0"/>
              <a:t>‹#›</a:t>
            </a:fld>
            <a:endParaRPr lang="en-US"/>
          </a:p>
        </p:txBody>
      </p:sp>
    </p:spTree>
    <p:extLst>
      <p:ext uri="{BB962C8B-B14F-4D97-AF65-F5344CB8AC3E}">
        <p14:creationId xmlns:p14="http://schemas.microsoft.com/office/powerpoint/2010/main" val="2887079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FB6E20-B2E0-492C-A1E3-E05C877F7890}" type="datetimeFigureOut">
              <a:rPr lang="en-US" smtClean="0"/>
              <a:t>3/5/2019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67A34-F504-4EEA-B977-8FAEC8781DAC}" type="slidenum">
              <a:rPr lang="en-US" smtClean="0"/>
              <a:t>‹#›</a:t>
            </a:fld>
            <a:endParaRPr lang="en-US"/>
          </a:p>
        </p:txBody>
      </p:sp>
    </p:spTree>
    <p:extLst>
      <p:ext uri="{BB962C8B-B14F-4D97-AF65-F5344CB8AC3E}">
        <p14:creationId xmlns:p14="http://schemas.microsoft.com/office/powerpoint/2010/main" val="3404771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FB6E20-B2E0-492C-A1E3-E05C877F7890}" type="datetimeFigureOut">
              <a:rPr lang="en-US" smtClean="0"/>
              <a:t>3/5/2019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67A34-F504-4EEA-B977-8FAEC8781DAC}" type="slidenum">
              <a:rPr lang="en-US" smtClean="0"/>
              <a:t>‹#›</a:t>
            </a:fld>
            <a:endParaRPr lang="en-US"/>
          </a:p>
        </p:txBody>
      </p:sp>
    </p:spTree>
    <p:extLst>
      <p:ext uri="{BB962C8B-B14F-4D97-AF65-F5344CB8AC3E}">
        <p14:creationId xmlns:p14="http://schemas.microsoft.com/office/powerpoint/2010/main" val="2360094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CFB6E20-B2E0-492C-A1E3-E05C877F7890}" type="datetimeFigureOut">
              <a:rPr lang="en-US" smtClean="0"/>
              <a:t>3/5/2019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67A34-F504-4EEA-B977-8FAEC8781DAC}" type="slidenum">
              <a:rPr lang="en-US" smtClean="0"/>
              <a:t>‹#›</a:t>
            </a:fld>
            <a:endParaRPr lang="en-US"/>
          </a:p>
        </p:txBody>
      </p:sp>
    </p:spTree>
    <p:extLst>
      <p:ext uri="{BB962C8B-B14F-4D97-AF65-F5344CB8AC3E}">
        <p14:creationId xmlns:p14="http://schemas.microsoft.com/office/powerpoint/2010/main" val="1183776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CFB6E20-B2E0-492C-A1E3-E05C877F7890}" type="datetimeFigureOut">
              <a:rPr lang="en-US" smtClean="0"/>
              <a:t>3/5/2019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67A34-F504-4EEA-B977-8FAEC8781DAC}" type="slidenum">
              <a:rPr lang="en-US" smtClean="0"/>
              <a:t>‹#›</a:t>
            </a:fld>
            <a:endParaRPr lang="en-US"/>
          </a:p>
        </p:txBody>
      </p:sp>
    </p:spTree>
    <p:extLst>
      <p:ext uri="{BB962C8B-B14F-4D97-AF65-F5344CB8AC3E}">
        <p14:creationId xmlns:p14="http://schemas.microsoft.com/office/powerpoint/2010/main" val="4119412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FB6E20-B2E0-492C-A1E3-E05C877F7890}" type="datetimeFigureOut">
              <a:rPr lang="en-US" smtClean="0"/>
              <a:t>3/5/2019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67A34-F504-4EEA-B977-8FAEC8781DAC}" type="slidenum">
              <a:rPr lang="en-US" smtClean="0"/>
              <a:t>‹#›</a:t>
            </a:fld>
            <a:endParaRPr lang="en-US"/>
          </a:p>
        </p:txBody>
      </p:sp>
    </p:spTree>
    <p:extLst>
      <p:ext uri="{BB962C8B-B14F-4D97-AF65-F5344CB8AC3E}">
        <p14:creationId xmlns:p14="http://schemas.microsoft.com/office/powerpoint/2010/main" val="3370516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FB6E20-B2E0-492C-A1E3-E05C877F7890}" type="datetimeFigureOut">
              <a:rPr lang="en-US" smtClean="0"/>
              <a:t>3/5/2019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67A34-F504-4EEA-B977-8FAEC8781DAC}" type="slidenum">
              <a:rPr lang="en-US" smtClean="0"/>
              <a:t>‹#›</a:t>
            </a:fld>
            <a:endParaRPr lang="en-US"/>
          </a:p>
        </p:txBody>
      </p:sp>
    </p:spTree>
    <p:extLst>
      <p:ext uri="{BB962C8B-B14F-4D97-AF65-F5344CB8AC3E}">
        <p14:creationId xmlns:p14="http://schemas.microsoft.com/office/powerpoint/2010/main" val="319457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FB6E20-B2E0-492C-A1E3-E05C877F7890}" type="datetimeFigureOut">
              <a:rPr lang="en-US" smtClean="0"/>
              <a:t>3/5/2019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67A34-F504-4EEA-B977-8FAEC8781DAC}" type="slidenum">
              <a:rPr lang="en-US" smtClean="0"/>
              <a:t>‹#›</a:t>
            </a:fld>
            <a:endParaRPr lang="en-US"/>
          </a:p>
        </p:txBody>
      </p:sp>
    </p:spTree>
    <p:extLst>
      <p:ext uri="{BB962C8B-B14F-4D97-AF65-F5344CB8AC3E}">
        <p14:creationId xmlns:p14="http://schemas.microsoft.com/office/powerpoint/2010/main" val="1706765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FB6E20-B2E0-492C-A1E3-E05C877F7890}" type="datetimeFigureOut">
              <a:rPr lang="en-US" smtClean="0"/>
              <a:t>3/5/2019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67A34-F504-4EEA-B977-8FAEC8781DAC}" type="slidenum">
              <a:rPr lang="en-US" smtClean="0"/>
              <a:t>‹#›</a:t>
            </a:fld>
            <a:endParaRPr lang="en-US"/>
          </a:p>
        </p:txBody>
      </p:sp>
    </p:spTree>
    <p:extLst>
      <p:ext uri="{BB962C8B-B14F-4D97-AF65-F5344CB8AC3E}">
        <p14:creationId xmlns:p14="http://schemas.microsoft.com/office/powerpoint/2010/main" val="816395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FB6E20-B2E0-492C-A1E3-E05C877F7890}" type="datetimeFigureOut">
              <a:rPr lang="en-US" smtClean="0"/>
              <a:t>3/5/2019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67A34-F504-4EEA-B977-8FAEC8781DAC}" type="slidenum">
              <a:rPr lang="en-US" smtClean="0"/>
              <a:t>‹#›</a:t>
            </a:fld>
            <a:endParaRPr lang="en-US"/>
          </a:p>
        </p:txBody>
      </p:sp>
    </p:spTree>
    <p:extLst>
      <p:ext uri="{BB962C8B-B14F-4D97-AF65-F5344CB8AC3E}">
        <p14:creationId xmlns:p14="http://schemas.microsoft.com/office/powerpoint/2010/main" val="4070158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5F0B2F"/>
          </a:solidFill>
          <a:ln>
            <a:solidFill>
              <a:srgbClr val="FEC5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609725" y="452498"/>
            <a:ext cx="8972550" cy="3046988"/>
          </a:xfrm>
          <a:prstGeom prst="rect">
            <a:avLst/>
          </a:prstGeom>
          <a:noFill/>
        </p:spPr>
        <p:txBody>
          <a:bodyPr wrap="square" rtlCol="0">
            <a:spAutoFit/>
          </a:bodyPr>
          <a:lstStyle/>
          <a:p>
            <a:pPr algn="ctr"/>
            <a:r>
              <a:rPr lang="en-US" sz="9600" b="1" dirty="0" smtClean="0">
                <a:solidFill>
                  <a:srgbClr val="FABD22"/>
                </a:solidFill>
                <a:latin typeface="Rockwell" panose="02060603020205020403" pitchFamily="18" charset="0"/>
                <a:ea typeface="Adobe Ming Std L" panose="02020300000000000000" pitchFamily="18" charset="-128"/>
              </a:rPr>
              <a:t>OUR GOPHERS</a:t>
            </a:r>
            <a:endParaRPr lang="en-US" sz="9600" b="1" dirty="0">
              <a:solidFill>
                <a:srgbClr val="FABD22"/>
              </a:solidFill>
              <a:latin typeface="Rockwell" panose="02060603020205020403" pitchFamily="18" charset="0"/>
              <a:ea typeface="Adobe Ming Std L" panose="02020300000000000000" pitchFamily="18" charset="-128"/>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12129" y="4073264"/>
            <a:ext cx="4227537" cy="2321859"/>
          </a:xfrm>
          <a:prstGeom prst="rect">
            <a:avLst/>
          </a:prstGeom>
        </p:spPr>
      </p:pic>
    </p:spTree>
    <p:extLst>
      <p:ext uri="{BB962C8B-B14F-4D97-AF65-F5344CB8AC3E}">
        <p14:creationId xmlns:p14="http://schemas.microsoft.com/office/powerpoint/2010/main" val="28248028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705" y="-457200"/>
            <a:ext cx="13733909" cy="9159905"/>
          </a:xfrm>
          <a:prstGeom prst="rect">
            <a:avLst/>
          </a:prstGeom>
        </p:spPr>
      </p:pic>
      <p:sp>
        <p:nvSpPr>
          <p:cNvPr id="21" name="TextBox 20"/>
          <p:cNvSpPr txBox="1"/>
          <p:nvPr/>
        </p:nvSpPr>
        <p:spPr>
          <a:xfrm>
            <a:off x="17947" y="4992914"/>
            <a:ext cx="12192000" cy="1865086"/>
          </a:xfrm>
          <a:prstGeom prst="rect">
            <a:avLst/>
          </a:prstGeom>
          <a:solidFill>
            <a:schemeClr val="bg1">
              <a:lumMod val="95000"/>
              <a:alpha val="85000"/>
            </a:schemeClr>
          </a:solidFill>
        </p:spPr>
        <p:txBody>
          <a:bodyPr wrap="square" rtlCol="0" anchor="ctr">
            <a:noAutofit/>
          </a:bodyPr>
          <a:lstStyle/>
          <a:p>
            <a:pPr algn="ctr"/>
            <a:r>
              <a:rPr lang="en-US" sz="4000" b="1" dirty="0" smtClean="0">
                <a:solidFill>
                  <a:srgbClr val="5F0B2F"/>
                </a:solidFill>
                <a:effectLst>
                  <a:outerShdw blurRad="38100" dist="38100" dir="2700000" algn="tl">
                    <a:srgbClr val="000000">
                      <a:alpha val="43137"/>
                    </a:srgbClr>
                  </a:outerShdw>
                </a:effectLst>
                <a:latin typeface="Neutra Text" panose="02000603040000020004" pitchFamily="2" charset="0"/>
              </a:rPr>
              <a:t>Genuine Care and Concern</a:t>
            </a:r>
            <a:r>
              <a:rPr lang="en-US" sz="4000" b="1" dirty="0" smtClean="0">
                <a:solidFill>
                  <a:srgbClr val="FEC54D"/>
                </a:solidFill>
                <a:effectLst>
                  <a:outerShdw blurRad="38100" dist="38100" dir="2700000" algn="tl">
                    <a:srgbClr val="000000">
                      <a:alpha val="43137"/>
                    </a:srgbClr>
                  </a:outerShdw>
                </a:effectLst>
                <a:latin typeface="Neutra Text" panose="02000603040000020004" pitchFamily="2" charset="0"/>
              </a:rPr>
              <a:t> </a:t>
            </a:r>
          </a:p>
          <a:p>
            <a:pPr algn="ctr"/>
            <a:r>
              <a:rPr lang="en-US" sz="4000" b="1" dirty="0">
                <a:solidFill>
                  <a:srgbClr val="5F0B2F"/>
                </a:solidFill>
                <a:effectLst>
                  <a:outerShdw blurRad="38100" dist="38100" dir="2700000" algn="tl">
                    <a:srgbClr val="000000">
                      <a:alpha val="43137"/>
                    </a:srgbClr>
                  </a:outerShdw>
                </a:effectLst>
                <a:latin typeface="Neutra Text" panose="02000603040000020004" pitchFamily="2" charset="0"/>
              </a:rPr>
              <a:t>Athletic Excellence</a:t>
            </a:r>
            <a:r>
              <a:rPr lang="en-US" sz="4000" b="1" dirty="0" smtClean="0">
                <a:solidFill>
                  <a:srgbClr val="5F0B2F"/>
                </a:solidFill>
                <a:effectLst>
                  <a:outerShdw blurRad="38100" dist="38100" dir="2700000" algn="tl">
                    <a:srgbClr val="000000">
                      <a:alpha val="43137"/>
                    </a:srgbClr>
                  </a:outerShdw>
                </a:effectLst>
                <a:latin typeface="Neutra Text" panose="02000603040000020004" pitchFamily="2" charset="0"/>
              </a:rPr>
              <a:t> </a:t>
            </a:r>
            <a:r>
              <a:rPr lang="en-US" sz="4000" b="1" dirty="0">
                <a:solidFill>
                  <a:srgbClr val="FEC54D"/>
                </a:solidFill>
                <a:effectLst>
                  <a:outerShdw blurRad="38100" dist="38100" dir="2700000" algn="tl">
                    <a:srgbClr val="000000">
                      <a:alpha val="43137"/>
                    </a:srgbClr>
                  </a:outerShdw>
                </a:effectLst>
                <a:latin typeface="Neutra Text" panose="02000603040000020004" pitchFamily="2" charset="0"/>
              </a:rPr>
              <a:t>| </a:t>
            </a:r>
            <a:r>
              <a:rPr lang="en-US" sz="4000" b="1" dirty="0" smtClean="0">
                <a:solidFill>
                  <a:srgbClr val="5F0B2F"/>
                </a:solidFill>
                <a:effectLst>
                  <a:outerShdw blurRad="38100" dist="38100" dir="2700000" algn="tl">
                    <a:srgbClr val="000000">
                      <a:alpha val="43137"/>
                    </a:srgbClr>
                  </a:outerShdw>
                </a:effectLst>
                <a:latin typeface="Neutra Text" panose="02000603040000020004" pitchFamily="2" charset="0"/>
              </a:rPr>
              <a:t>Academic Excellence</a:t>
            </a:r>
            <a:endParaRPr lang="en-US" sz="4000" b="1" dirty="0" smtClean="0">
              <a:solidFill>
                <a:srgbClr val="FEC54D"/>
              </a:solidFill>
              <a:effectLst>
                <a:outerShdw blurRad="38100" dist="38100" dir="2700000" algn="tl">
                  <a:srgbClr val="000000">
                    <a:alpha val="43137"/>
                  </a:srgbClr>
                </a:outerShdw>
              </a:effectLst>
              <a:latin typeface="Neutra Text" panose="02000603040000020004" pitchFamily="2" charset="0"/>
            </a:endParaRPr>
          </a:p>
          <a:p>
            <a:pPr algn="ctr"/>
            <a:r>
              <a:rPr lang="en-US" sz="4000" b="1" dirty="0" smtClean="0">
                <a:solidFill>
                  <a:srgbClr val="5F0B2F"/>
                </a:solidFill>
                <a:effectLst>
                  <a:outerShdw blurRad="38100" dist="38100" dir="2700000" algn="tl">
                    <a:srgbClr val="000000">
                      <a:alpha val="43137"/>
                    </a:srgbClr>
                  </a:outerShdw>
                </a:effectLst>
                <a:latin typeface="Neutra Text" panose="02000603040000020004" pitchFamily="2" charset="0"/>
              </a:rPr>
              <a:t>Embrace Diversity</a:t>
            </a:r>
            <a:r>
              <a:rPr lang="en-US" sz="4000" b="1" dirty="0">
                <a:solidFill>
                  <a:srgbClr val="FEC54D"/>
                </a:solidFill>
                <a:effectLst>
                  <a:outerShdw blurRad="38100" dist="38100" dir="2700000" algn="tl">
                    <a:srgbClr val="000000">
                      <a:alpha val="43137"/>
                    </a:srgbClr>
                  </a:outerShdw>
                </a:effectLst>
                <a:latin typeface="Neutra Text" panose="02000603040000020004" pitchFamily="2" charset="0"/>
              </a:rPr>
              <a:t> | </a:t>
            </a:r>
            <a:r>
              <a:rPr lang="en-US" sz="4000" b="1" dirty="0" smtClean="0">
                <a:solidFill>
                  <a:srgbClr val="5F0B2F"/>
                </a:solidFill>
                <a:effectLst>
                  <a:outerShdw blurRad="38100" dist="38100" dir="2700000" algn="tl">
                    <a:srgbClr val="000000">
                      <a:alpha val="43137"/>
                    </a:srgbClr>
                  </a:outerShdw>
                </a:effectLst>
                <a:latin typeface="Neutra Text" panose="02000603040000020004" pitchFamily="2" charset="0"/>
              </a:rPr>
              <a:t>Authentic Communication</a:t>
            </a:r>
          </a:p>
        </p:txBody>
      </p:sp>
    </p:spTree>
    <p:extLst>
      <p:ext uri="{BB962C8B-B14F-4D97-AF65-F5344CB8AC3E}">
        <p14:creationId xmlns:p14="http://schemas.microsoft.com/office/powerpoint/2010/main" val="31800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729" y="-1353820"/>
            <a:ext cx="12317730" cy="8211820"/>
          </a:xfrm>
          <a:prstGeom prst="rect">
            <a:avLst/>
          </a:prstGeom>
        </p:spPr>
      </p:pic>
      <p:sp>
        <p:nvSpPr>
          <p:cNvPr id="3" name="TextBox 2"/>
          <p:cNvSpPr txBox="1"/>
          <p:nvPr/>
        </p:nvSpPr>
        <p:spPr>
          <a:xfrm>
            <a:off x="-125730" y="5791200"/>
            <a:ext cx="12329160" cy="1066800"/>
          </a:xfrm>
          <a:prstGeom prst="rect">
            <a:avLst/>
          </a:prstGeom>
          <a:solidFill>
            <a:schemeClr val="bg1">
              <a:lumMod val="95000"/>
              <a:alpha val="60000"/>
            </a:schemeClr>
          </a:solidFill>
        </p:spPr>
        <p:txBody>
          <a:bodyPr wrap="square" rtlCol="0" anchor="ctr">
            <a:noAutofit/>
          </a:bodyPr>
          <a:lstStyle/>
          <a:p>
            <a:pPr algn="ctr"/>
            <a:r>
              <a:rPr lang="en-US" sz="5800" b="1" dirty="0" smtClean="0">
                <a:solidFill>
                  <a:srgbClr val="5F0B2F"/>
                </a:solidFill>
                <a:effectLst>
                  <a:outerShdw blurRad="38100" dist="38100" dir="2700000" algn="tl">
                    <a:srgbClr val="000000">
                      <a:alpha val="43137"/>
                    </a:srgbClr>
                  </a:outerShdw>
                </a:effectLst>
                <a:latin typeface="Neutra Text" panose="02000603040000020004" pitchFamily="2" charset="0"/>
              </a:rPr>
              <a:t>Advocacy</a:t>
            </a:r>
            <a:r>
              <a:rPr lang="en-US" sz="5800" b="1" dirty="0" smtClean="0">
                <a:solidFill>
                  <a:srgbClr val="FEC54D"/>
                </a:solidFill>
                <a:effectLst>
                  <a:outerShdw blurRad="38100" dist="38100" dir="2700000" algn="tl">
                    <a:srgbClr val="000000">
                      <a:alpha val="43137"/>
                    </a:srgbClr>
                  </a:outerShdw>
                </a:effectLst>
                <a:latin typeface="Neutra Text" panose="02000603040000020004" pitchFamily="2" charset="0"/>
              </a:rPr>
              <a:t>  |  </a:t>
            </a:r>
            <a:r>
              <a:rPr lang="en-US" sz="5800" b="1" dirty="0" smtClean="0">
                <a:solidFill>
                  <a:srgbClr val="5F0B2F"/>
                </a:solidFill>
                <a:effectLst>
                  <a:outerShdw blurRad="38100" dist="38100" dir="2700000" algn="tl">
                    <a:srgbClr val="000000">
                      <a:alpha val="43137"/>
                    </a:srgbClr>
                  </a:outerShdw>
                </a:effectLst>
                <a:latin typeface="Neutra Text" panose="02000603040000020004" pitchFamily="2" charset="0"/>
              </a:rPr>
              <a:t>Leadership</a:t>
            </a:r>
            <a:r>
              <a:rPr lang="en-US" sz="5800" b="1" dirty="0" smtClean="0">
                <a:solidFill>
                  <a:srgbClr val="FEC54D"/>
                </a:solidFill>
                <a:effectLst>
                  <a:outerShdw blurRad="38100" dist="38100" dir="2700000" algn="tl">
                    <a:srgbClr val="000000">
                      <a:alpha val="43137"/>
                    </a:srgbClr>
                  </a:outerShdw>
                </a:effectLst>
                <a:latin typeface="Neutra Text" panose="02000603040000020004" pitchFamily="2" charset="0"/>
              </a:rPr>
              <a:t>  |  </a:t>
            </a:r>
            <a:r>
              <a:rPr lang="en-US" sz="5800" b="1" dirty="0" smtClean="0">
                <a:solidFill>
                  <a:srgbClr val="5F0B2F"/>
                </a:solidFill>
                <a:effectLst>
                  <a:outerShdw blurRad="38100" dist="38100" dir="2700000" algn="tl">
                    <a:srgbClr val="000000">
                      <a:alpha val="43137"/>
                    </a:srgbClr>
                  </a:outerShdw>
                </a:effectLst>
                <a:latin typeface="Neutra Text" panose="02000603040000020004" pitchFamily="2" charset="0"/>
              </a:rPr>
              <a:t>Investment</a:t>
            </a:r>
            <a:endParaRPr lang="en-US" sz="5800" dirty="0">
              <a:solidFill>
                <a:srgbClr val="5F0B2F"/>
              </a:solidFill>
              <a:effectLst>
                <a:outerShdw blurRad="38100" dist="38100" dir="2700000" algn="tl">
                  <a:srgbClr val="000000">
                    <a:alpha val="43137"/>
                  </a:srgbClr>
                </a:outerShdw>
              </a:effectLst>
              <a:latin typeface="Neutra Text" panose="02000603040000020004" pitchFamily="2" charset="0"/>
            </a:endParaRPr>
          </a:p>
        </p:txBody>
      </p:sp>
    </p:spTree>
    <p:extLst>
      <p:ext uri="{BB962C8B-B14F-4D97-AF65-F5344CB8AC3E}">
        <p14:creationId xmlns:p14="http://schemas.microsoft.com/office/powerpoint/2010/main" val="9327491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5F0B2F"/>
          </a:solidFill>
          <a:ln>
            <a:solidFill>
              <a:srgbClr val="FEC5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609725" y="452498"/>
            <a:ext cx="8972550" cy="3046988"/>
          </a:xfrm>
          <a:prstGeom prst="rect">
            <a:avLst/>
          </a:prstGeom>
          <a:noFill/>
        </p:spPr>
        <p:txBody>
          <a:bodyPr wrap="square" rtlCol="0">
            <a:spAutoFit/>
          </a:bodyPr>
          <a:lstStyle/>
          <a:p>
            <a:pPr algn="ctr"/>
            <a:r>
              <a:rPr lang="en-US" sz="9600" b="1" dirty="0" smtClean="0">
                <a:solidFill>
                  <a:srgbClr val="FABD22"/>
                </a:solidFill>
                <a:latin typeface="Rockwell" panose="02060603020205020403" pitchFamily="18" charset="0"/>
                <a:ea typeface="Adobe Ming Std L" panose="02020300000000000000" pitchFamily="18" charset="-128"/>
              </a:rPr>
              <a:t>OUR GOPHERS</a:t>
            </a:r>
            <a:endParaRPr lang="en-US" sz="9600" b="1" dirty="0">
              <a:solidFill>
                <a:srgbClr val="FABD22"/>
              </a:solidFill>
              <a:latin typeface="Rockwell" panose="02060603020205020403" pitchFamily="18" charset="0"/>
              <a:ea typeface="Adobe Ming Std L" panose="02020300000000000000" pitchFamily="18" charset="-128"/>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12129" y="4073264"/>
            <a:ext cx="4227537" cy="2321859"/>
          </a:xfrm>
          <a:prstGeom prst="rect">
            <a:avLst/>
          </a:prstGeom>
        </p:spPr>
      </p:pic>
    </p:spTree>
    <p:extLst>
      <p:ext uri="{BB962C8B-B14F-4D97-AF65-F5344CB8AC3E}">
        <p14:creationId xmlns:p14="http://schemas.microsoft.com/office/powerpoint/2010/main" val="39697922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8477"/>
            <a:ext cx="15052429" cy="10034953"/>
          </a:xfrm>
          <a:prstGeom prst="rect">
            <a:avLst/>
          </a:prstGeom>
        </p:spPr>
      </p:pic>
      <p:sp>
        <p:nvSpPr>
          <p:cNvPr id="10" name="TextBox 9"/>
          <p:cNvSpPr txBox="1"/>
          <p:nvPr/>
        </p:nvSpPr>
        <p:spPr>
          <a:xfrm>
            <a:off x="0" y="0"/>
            <a:ext cx="4445000" cy="6858000"/>
          </a:xfrm>
          <a:prstGeom prst="rect">
            <a:avLst/>
          </a:prstGeom>
          <a:solidFill>
            <a:schemeClr val="bg1">
              <a:lumMod val="95000"/>
              <a:alpha val="85000"/>
            </a:schemeClr>
          </a:solidFill>
        </p:spPr>
        <p:txBody>
          <a:bodyPr wrap="square" rtlCol="0" anchor="ctr">
            <a:noAutofit/>
          </a:bodyPr>
          <a:lstStyle/>
          <a:p>
            <a:r>
              <a:rPr lang="en-US" sz="6000" b="1" dirty="0" smtClean="0">
                <a:solidFill>
                  <a:srgbClr val="5F0B2F"/>
                </a:solidFill>
                <a:effectLst>
                  <a:outerShdw blurRad="38100" dist="38100" dir="2700000" algn="tl">
                    <a:srgbClr val="000000">
                      <a:alpha val="43137"/>
                    </a:srgbClr>
                  </a:outerShdw>
                </a:effectLst>
                <a:latin typeface="Neutra Text" panose="02000603040000020004" pitchFamily="2" charset="0"/>
              </a:rPr>
              <a:t>Key Facts</a:t>
            </a:r>
          </a:p>
          <a:p>
            <a:endParaRPr lang="en-US" sz="6000" dirty="0">
              <a:solidFill>
                <a:srgbClr val="5F0B2F"/>
              </a:solidFill>
              <a:effectLst>
                <a:outerShdw blurRad="38100" dist="38100" dir="2700000" algn="tl">
                  <a:srgbClr val="000000">
                    <a:alpha val="43137"/>
                  </a:srgbClr>
                </a:outerShdw>
              </a:effectLst>
              <a:latin typeface="Neutra Text" panose="02000603040000020004" pitchFamily="2" charset="0"/>
            </a:endParaRPr>
          </a:p>
          <a:p>
            <a:r>
              <a:rPr lang="en-US" sz="3200" b="1" dirty="0" smtClean="0">
                <a:solidFill>
                  <a:srgbClr val="5F0B2F"/>
                </a:solidFill>
                <a:effectLst>
                  <a:outerShdw blurRad="38100" dist="38100" dir="2700000" algn="tl">
                    <a:srgbClr val="000000">
                      <a:alpha val="43137"/>
                    </a:srgbClr>
                  </a:outerShdw>
                </a:effectLst>
                <a:latin typeface="Neutra Text" panose="02000603040000020004" pitchFamily="2" charset="0"/>
              </a:rPr>
              <a:t>25</a:t>
            </a:r>
            <a:r>
              <a:rPr lang="en-US" sz="3200" dirty="0" smtClean="0">
                <a:effectLst>
                  <a:outerShdw blurRad="38100" dist="38100" dir="2700000" algn="tl">
                    <a:srgbClr val="000000">
                      <a:alpha val="43137"/>
                    </a:srgbClr>
                  </a:outerShdw>
                </a:effectLst>
                <a:latin typeface="Neutra Text" panose="02000603040000020004" pitchFamily="2" charset="0"/>
              </a:rPr>
              <a:t> programs</a:t>
            </a:r>
          </a:p>
          <a:p>
            <a:endParaRPr lang="en-US" sz="3200" dirty="0" smtClean="0">
              <a:solidFill>
                <a:srgbClr val="5F0B2F"/>
              </a:solidFill>
              <a:effectLst>
                <a:outerShdw blurRad="38100" dist="38100" dir="2700000" algn="tl">
                  <a:srgbClr val="000000">
                    <a:alpha val="43137"/>
                  </a:srgbClr>
                </a:outerShdw>
              </a:effectLst>
              <a:latin typeface="Neutra Text" panose="02000603040000020004" pitchFamily="2" charset="0"/>
            </a:endParaRPr>
          </a:p>
          <a:p>
            <a:r>
              <a:rPr lang="en-US" sz="3200" b="1" dirty="0" smtClean="0">
                <a:solidFill>
                  <a:srgbClr val="5F0B2F"/>
                </a:solidFill>
                <a:effectLst>
                  <a:outerShdw blurRad="38100" dist="38100" dir="2700000" algn="tl">
                    <a:srgbClr val="000000">
                      <a:alpha val="43137"/>
                    </a:srgbClr>
                  </a:outerShdw>
                </a:effectLst>
                <a:latin typeface="Neutra Text" panose="02000603040000020004" pitchFamily="2" charset="0"/>
              </a:rPr>
              <a:t>700+</a:t>
            </a:r>
            <a:r>
              <a:rPr lang="en-US" sz="3200" dirty="0" smtClean="0">
                <a:effectLst>
                  <a:outerShdw blurRad="38100" dist="38100" dir="2700000" algn="tl">
                    <a:srgbClr val="000000">
                      <a:alpha val="43137"/>
                    </a:srgbClr>
                  </a:outerShdw>
                </a:effectLst>
                <a:latin typeface="Neutra Text" panose="02000603040000020004" pitchFamily="2" charset="0"/>
              </a:rPr>
              <a:t> student-athletes</a:t>
            </a:r>
          </a:p>
          <a:p>
            <a:endParaRPr lang="en-US" sz="3200" dirty="0" smtClean="0">
              <a:solidFill>
                <a:srgbClr val="5F0B2F"/>
              </a:solidFill>
              <a:effectLst>
                <a:outerShdw blurRad="38100" dist="38100" dir="2700000" algn="tl">
                  <a:srgbClr val="000000">
                    <a:alpha val="43137"/>
                  </a:srgbClr>
                </a:outerShdw>
              </a:effectLst>
              <a:latin typeface="Neutra Text" panose="02000603040000020004" pitchFamily="2" charset="0"/>
            </a:endParaRPr>
          </a:p>
          <a:p>
            <a:r>
              <a:rPr lang="en-US" sz="3200" b="1" dirty="0" smtClean="0">
                <a:solidFill>
                  <a:srgbClr val="5F0B2F"/>
                </a:solidFill>
                <a:effectLst>
                  <a:outerShdw blurRad="38100" dist="38100" dir="2700000" algn="tl">
                    <a:srgbClr val="000000">
                      <a:alpha val="43137"/>
                    </a:srgbClr>
                  </a:outerShdw>
                </a:effectLst>
                <a:latin typeface="Neutra Text" panose="02000603040000020004" pitchFamily="2" charset="0"/>
              </a:rPr>
              <a:t>275+</a:t>
            </a:r>
            <a:r>
              <a:rPr lang="en-US" sz="3200" dirty="0" smtClean="0">
                <a:effectLst>
                  <a:outerShdw blurRad="38100" dist="38100" dir="2700000" algn="tl">
                    <a:srgbClr val="000000">
                      <a:alpha val="43137"/>
                    </a:srgbClr>
                  </a:outerShdw>
                </a:effectLst>
                <a:latin typeface="Neutra Text" panose="02000603040000020004" pitchFamily="2" charset="0"/>
              </a:rPr>
              <a:t> full-time employees</a:t>
            </a:r>
          </a:p>
          <a:p>
            <a:endParaRPr lang="en-US" sz="3200" dirty="0" smtClean="0">
              <a:effectLst>
                <a:outerShdw blurRad="38100" dist="38100" dir="2700000" algn="tl">
                  <a:srgbClr val="000000">
                    <a:alpha val="43137"/>
                  </a:srgbClr>
                </a:outerShdw>
              </a:effectLst>
              <a:latin typeface="Neutra Text" panose="02000603040000020004" pitchFamily="2" charset="0"/>
            </a:endParaRPr>
          </a:p>
          <a:p>
            <a:r>
              <a:rPr lang="en-US" sz="3200" dirty="0" smtClean="0">
                <a:effectLst>
                  <a:outerShdw blurRad="38100" dist="38100" dir="2700000" algn="tl">
                    <a:srgbClr val="000000">
                      <a:alpha val="43137"/>
                    </a:srgbClr>
                  </a:outerShdw>
                </a:effectLst>
                <a:latin typeface="Neutra Text" panose="02000603040000020004" pitchFamily="2" charset="0"/>
              </a:rPr>
              <a:t>FY19 budget of </a:t>
            </a:r>
            <a:r>
              <a:rPr lang="en-US" sz="3200" b="1" dirty="0" smtClean="0">
                <a:solidFill>
                  <a:srgbClr val="5F0B2F"/>
                </a:solidFill>
                <a:effectLst>
                  <a:outerShdw blurRad="38100" dist="38100" dir="2700000" algn="tl">
                    <a:srgbClr val="000000">
                      <a:alpha val="43137"/>
                    </a:srgbClr>
                  </a:outerShdw>
                </a:effectLst>
                <a:latin typeface="Neutra Text" panose="02000603040000020004" pitchFamily="2" charset="0"/>
              </a:rPr>
              <a:t>$121M</a:t>
            </a:r>
            <a:endParaRPr lang="en-US" sz="3200" b="1" dirty="0">
              <a:solidFill>
                <a:srgbClr val="5F0B2F"/>
              </a:solidFill>
              <a:effectLst>
                <a:outerShdw blurRad="38100" dist="38100" dir="2700000" algn="tl">
                  <a:srgbClr val="000000">
                    <a:alpha val="43137"/>
                  </a:srgbClr>
                </a:outerShdw>
              </a:effectLst>
              <a:latin typeface="Neutra Text" panose="02000603040000020004" pitchFamily="2" charset="0"/>
            </a:endParaRPr>
          </a:p>
        </p:txBody>
      </p:sp>
    </p:spTree>
    <p:extLst>
      <p:ext uri="{BB962C8B-B14F-4D97-AF65-F5344CB8AC3E}">
        <p14:creationId xmlns:p14="http://schemas.microsoft.com/office/powerpoint/2010/main" val="166965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500"/>
                                        <p:tgtEl>
                                          <p:spTgt spid="1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4" end="4"/>
                                            </p:txEl>
                                          </p:spTgt>
                                        </p:tgtEl>
                                        <p:attrNameLst>
                                          <p:attrName>style.visibility</p:attrName>
                                        </p:attrNameLst>
                                      </p:cBhvr>
                                      <p:to>
                                        <p:strVal val="visible"/>
                                      </p:to>
                                    </p:set>
                                    <p:animEffect transition="in" filter="fade">
                                      <p:cBhvr>
                                        <p:cTn id="12" dur="500"/>
                                        <p:tgtEl>
                                          <p:spTgt spid="10">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6" end="6"/>
                                            </p:txEl>
                                          </p:spTgt>
                                        </p:tgtEl>
                                        <p:attrNameLst>
                                          <p:attrName>style.visibility</p:attrName>
                                        </p:attrNameLst>
                                      </p:cBhvr>
                                      <p:to>
                                        <p:strVal val="visible"/>
                                      </p:to>
                                    </p:set>
                                    <p:animEffect transition="in" filter="fade">
                                      <p:cBhvr>
                                        <p:cTn id="17" dur="500"/>
                                        <p:tgtEl>
                                          <p:spTgt spid="10">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8" end="8"/>
                                            </p:txEl>
                                          </p:spTgt>
                                        </p:tgtEl>
                                        <p:attrNameLst>
                                          <p:attrName>style.visibility</p:attrName>
                                        </p:attrNameLst>
                                      </p:cBhvr>
                                      <p:to>
                                        <p:strVal val="visible"/>
                                      </p:to>
                                    </p:set>
                                    <p:animEffect transition="in" filter="fade">
                                      <p:cBhvr>
                                        <p:cTn id="22"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77107"/>
            <a:ext cx="19343077" cy="12897986"/>
          </a:xfrm>
          <a:prstGeom prst="rect">
            <a:avLst/>
          </a:prstGeom>
        </p:spPr>
      </p:pic>
      <p:sp>
        <p:nvSpPr>
          <p:cNvPr id="10" name="TextBox 9"/>
          <p:cNvSpPr txBox="1"/>
          <p:nvPr/>
        </p:nvSpPr>
        <p:spPr>
          <a:xfrm>
            <a:off x="0" y="0"/>
            <a:ext cx="4445000" cy="6858000"/>
          </a:xfrm>
          <a:prstGeom prst="rect">
            <a:avLst/>
          </a:prstGeom>
          <a:solidFill>
            <a:schemeClr val="bg1">
              <a:lumMod val="95000"/>
              <a:alpha val="85000"/>
            </a:schemeClr>
          </a:solidFill>
        </p:spPr>
        <p:txBody>
          <a:bodyPr wrap="square" rtlCol="0" anchor="ctr">
            <a:noAutofit/>
          </a:bodyPr>
          <a:lstStyle/>
          <a:p>
            <a:r>
              <a:rPr lang="en-US" sz="5800" b="1" dirty="0" smtClean="0">
                <a:solidFill>
                  <a:srgbClr val="5F0B2F"/>
                </a:solidFill>
                <a:effectLst>
                  <a:outerShdw blurRad="38100" dist="38100" dir="2700000" algn="tl">
                    <a:srgbClr val="000000">
                      <a:alpha val="43137"/>
                    </a:srgbClr>
                  </a:outerShdw>
                </a:effectLst>
                <a:latin typeface="Neutra Text" panose="02000603040000020004" pitchFamily="2" charset="0"/>
              </a:rPr>
              <a:t>Our Students</a:t>
            </a:r>
          </a:p>
          <a:p>
            <a:endParaRPr lang="en-US" sz="6000" dirty="0">
              <a:solidFill>
                <a:srgbClr val="5F0B2F"/>
              </a:solidFill>
              <a:effectLst>
                <a:outerShdw blurRad="38100" dist="38100" dir="2700000" algn="tl">
                  <a:srgbClr val="000000">
                    <a:alpha val="43137"/>
                  </a:srgbClr>
                </a:outerShdw>
              </a:effectLst>
              <a:latin typeface="Neutra Text" panose="02000603040000020004" pitchFamily="2" charset="0"/>
            </a:endParaRPr>
          </a:p>
          <a:p>
            <a:r>
              <a:rPr lang="en-US" sz="3200" b="1" dirty="0" smtClean="0">
                <a:solidFill>
                  <a:srgbClr val="5F0B2F"/>
                </a:solidFill>
                <a:effectLst>
                  <a:outerShdw blurRad="38100" dist="38100" dir="2700000" algn="tl">
                    <a:srgbClr val="000000">
                      <a:alpha val="43137"/>
                    </a:srgbClr>
                  </a:outerShdw>
                </a:effectLst>
                <a:latin typeface="Neutra Text" panose="02000603040000020004" pitchFamily="2" charset="0"/>
              </a:rPr>
              <a:t>10</a:t>
            </a:r>
            <a:r>
              <a:rPr lang="en-US" sz="3200" dirty="0" smtClean="0">
                <a:effectLst>
                  <a:outerShdw blurRad="38100" dist="38100" dir="2700000" algn="tl">
                    <a:srgbClr val="000000">
                      <a:alpha val="43137"/>
                    </a:srgbClr>
                  </a:outerShdw>
                </a:effectLst>
                <a:latin typeface="Neutra Text" panose="02000603040000020004" pitchFamily="2" charset="0"/>
              </a:rPr>
              <a:t> straight semesters of 3.2+ GPA</a:t>
            </a:r>
          </a:p>
          <a:p>
            <a:endParaRPr lang="en-US" sz="3200" dirty="0" smtClean="0">
              <a:solidFill>
                <a:srgbClr val="5F0B2F"/>
              </a:solidFill>
              <a:effectLst>
                <a:outerShdw blurRad="38100" dist="38100" dir="2700000" algn="tl">
                  <a:srgbClr val="000000">
                    <a:alpha val="43137"/>
                  </a:srgbClr>
                </a:outerShdw>
              </a:effectLst>
              <a:latin typeface="Neutra Text" panose="02000603040000020004" pitchFamily="2" charset="0"/>
            </a:endParaRPr>
          </a:p>
          <a:p>
            <a:r>
              <a:rPr lang="en-US" sz="3200" b="1" dirty="0" smtClean="0">
                <a:solidFill>
                  <a:srgbClr val="5F0B2F"/>
                </a:solidFill>
                <a:effectLst>
                  <a:outerShdw blurRad="38100" dist="38100" dir="2700000" algn="tl">
                    <a:srgbClr val="000000">
                      <a:alpha val="43137"/>
                    </a:srgbClr>
                  </a:outerShdw>
                </a:effectLst>
                <a:latin typeface="Neutra Text" panose="02000603040000020004" pitchFamily="2" charset="0"/>
              </a:rPr>
              <a:t>2 </a:t>
            </a:r>
            <a:r>
              <a:rPr lang="en-US" sz="3200" dirty="0" smtClean="0">
                <a:effectLst>
                  <a:outerShdw blurRad="38100" dist="38100" dir="2700000" algn="tl">
                    <a:srgbClr val="000000">
                      <a:alpha val="43137"/>
                    </a:srgbClr>
                  </a:outerShdw>
                </a:effectLst>
                <a:latin typeface="Neutra Text" panose="02000603040000020004" pitchFamily="2" charset="0"/>
              </a:rPr>
              <a:t>GPA records set for highest in program history in fall 2018</a:t>
            </a:r>
          </a:p>
          <a:p>
            <a:endParaRPr lang="en-US" sz="3200" dirty="0" smtClean="0">
              <a:solidFill>
                <a:srgbClr val="5F0B2F"/>
              </a:solidFill>
              <a:effectLst>
                <a:outerShdw blurRad="38100" dist="38100" dir="2700000" algn="tl">
                  <a:srgbClr val="000000">
                    <a:alpha val="43137"/>
                  </a:srgbClr>
                </a:outerShdw>
              </a:effectLst>
              <a:latin typeface="Neutra Text" panose="02000603040000020004" pitchFamily="2" charset="0"/>
            </a:endParaRPr>
          </a:p>
          <a:p>
            <a:r>
              <a:rPr lang="en-US" sz="3200" b="1" dirty="0" smtClean="0">
                <a:solidFill>
                  <a:srgbClr val="5F0B2F"/>
                </a:solidFill>
                <a:effectLst>
                  <a:outerShdw blurRad="38100" dist="38100" dir="2700000" algn="tl">
                    <a:srgbClr val="000000">
                      <a:alpha val="43137"/>
                    </a:srgbClr>
                  </a:outerShdw>
                </a:effectLst>
                <a:latin typeface="Neutra Text" panose="02000603040000020004" pitchFamily="2" charset="0"/>
              </a:rPr>
              <a:t>93%</a:t>
            </a:r>
            <a:r>
              <a:rPr lang="en-US" sz="3200" dirty="0" smtClean="0">
                <a:effectLst>
                  <a:outerShdw blurRad="38100" dist="38100" dir="2700000" algn="tl">
                    <a:srgbClr val="000000">
                      <a:alpha val="43137"/>
                    </a:srgbClr>
                  </a:outerShdw>
                </a:effectLst>
                <a:latin typeface="Neutra Text" panose="02000603040000020004" pitchFamily="2" charset="0"/>
              </a:rPr>
              <a:t> Grad Success Rate (department record)</a:t>
            </a:r>
            <a:endParaRPr lang="en-US" sz="3200" b="1" dirty="0">
              <a:solidFill>
                <a:srgbClr val="5F0B2F"/>
              </a:solidFill>
              <a:effectLst>
                <a:outerShdw blurRad="38100" dist="38100" dir="2700000" algn="tl">
                  <a:srgbClr val="000000">
                    <a:alpha val="43137"/>
                  </a:srgbClr>
                </a:outerShdw>
              </a:effectLst>
              <a:latin typeface="Neutra Text" panose="02000603040000020004" pitchFamily="2" charset="0"/>
            </a:endParaRPr>
          </a:p>
        </p:txBody>
      </p:sp>
    </p:spTree>
    <p:extLst>
      <p:ext uri="{BB962C8B-B14F-4D97-AF65-F5344CB8AC3E}">
        <p14:creationId xmlns:p14="http://schemas.microsoft.com/office/powerpoint/2010/main" val="377299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500"/>
                                        <p:tgtEl>
                                          <p:spTgt spid="1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4" end="4"/>
                                            </p:txEl>
                                          </p:spTgt>
                                        </p:tgtEl>
                                        <p:attrNameLst>
                                          <p:attrName>style.visibility</p:attrName>
                                        </p:attrNameLst>
                                      </p:cBhvr>
                                      <p:to>
                                        <p:strVal val="visible"/>
                                      </p:to>
                                    </p:set>
                                    <p:animEffect transition="in" filter="fade">
                                      <p:cBhvr>
                                        <p:cTn id="12" dur="500"/>
                                        <p:tgtEl>
                                          <p:spTgt spid="10">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6" end="6"/>
                                            </p:txEl>
                                          </p:spTgt>
                                        </p:tgtEl>
                                        <p:attrNameLst>
                                          <p:attrName>style.visibility</p:attrName>
                                        </p:attrNameLst>
                                      </p:cBhvr>
                                      <p:to>
                                        <p:strVal val="visible"/>
                                      </p:to>
                                    </p:set>
                                    <p:animEffect transition="in" filter="fade">
                                      <p:cBhvr>
                                        <p:cTn id="17"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9336" y="-1951649"/>
            <a:ext cx="15451335" cy="9806112"/>
          </a:xfrm>
          <a:prstGeom prst="rect">
            <a:avLst/>
          </a:prstGeom>
        </p:spPr>
      </p:pic>
      <p:sp>
        <p:nvSpPr>
          <p:cNvPr id="10" name="TextBox 9"/>
          <p:cNvSpPr txBox="1"/>
          <p:nvPr/>
        </p:nvSpPr>
        <p:spPr>
          <a:xfrm>
            <a:off x="7747000" y="0"/>
            <a:ext cx="4445000" cy="6858000"/>
          </a:xfrm>
          <a:prstGeom prst="rect">
            <a:avLst/>
          </a:prstGeom>
          <a:solidFill>
            <a:schemeClr val="bg1">
              <a:lumMod val="95000"/>
              <a:alpha val="85000"/>
            </a:schemeClr>
          </a:solidFill>
        </p:spPr>
        <p:txBody>
          <a:bodyPr wrap="square" rtlCol="0" anchor="ctr">
            <a:noAutofit/>
          </a:bodyPr>
          <a:lstStyle/>
          <a:p>
            <a:r>
              <a:rPr lang="en-US" sz="5800" b="1" dirty="0" smtClean="0">
                <a:solidFill>
                  <a:srgbClr val="5F0B2F"/>
                </a:solidFill>
                <a:effectLst>
                  <a:outerShdw blurRad="38100" dist="38100" dir="2700000" algn="tl">
                    <a:srgbClr val="000000">
                      <a:alpha val="43137"/>
                    </a:srgbClr>
                  </a:outerShdw>
                </a:effectLst>
                <a:latin typeface="Neutra Text" panose="02000603040000020004" pitchFamily="2" charset="0"/>
              </a:rPr>
              <a:t>Our Athletes</a:t>
            </a:r>
          </a:p>
          <a:p>
            <a:endParaRPr lang="en-US" sz="4400" dirty="0">
              <a:solidFill>
                <a:srgbClr val="5F0B2F"/>
              </a:solidFill>
              <a:effectLst>
                <a:outerShdw blurRad="38100" dist="38100" dir="2700000" algn="tl">
                  <a:srgbClr val="000000">
                    <a:alpha val="43137"/>
                  </a:srgbClr>
                </a:outerShdw>
              </a:effectLst>
              <a:latin typeface="Neutra Text" panose="02000603040000020004" pitchFamily="2" charset="0"/>
            </a:endParaRPr>
          </a:p>
          <a:p>
            <a:r>
              <a:rPr lang="en-US" sz="3200" b="1" dirty="0" smtClean="0">
                <a:solidFill>
                  <a:srgbClr val="5F0B2F"/>
                </a:solidFill>
                <a:effectLst>
                  <a:outerShdw blurRad="38100" dist="38100" dir="2700000" algn="tl">
                    <a:srgbClr val="000000">
                      <a:alpha val="43137"/>
                    </a:srgbClr>
                  </a:outerShdw>
                </a:effectLst>
                <a:latin typeface="Neutra Text" panose="02000603040000020004" pitchFamily="2" charset="0"/>
              </a:rPr>
              <a:t>19</a:t>
            </a:r>
            <a:r>
              <a:rPr lang="en-US" sz="3200" b="1" baseline="30000" dirty="0" smtClean="0">
                <a:solidFill>
                  <a:srgbClr val="5F0B2F"/>
                </a:solidFill>
                <a:effectLst>
                  <a:outerShdw blurRad="38100" dist="38100" dir="2700000" algn="tl">
                    <a:srgbClr val="000000">
                      <a:alpha val="43137"/>
                    </a:srgbClr>
                  </a:outerShdw>
                </a:effectLst>
                <a:latin typeface="Neutra Text" panose="02000603040000020004" pitchFamily="2" charset="0"/>
              </a:rPr>
              <a:t>th</a:t>
            </a:r>
            <a:r>
              <a:rPr lang="en-US" sz="3200" b="1" dirty="0" smtClean="0">
                <a:solidFill>
                  <a:srgbClr val="5F0B2F"/>
                </a:solidFill>
                <a:effectLst>
                  <a:outerShdw blurRad="38100" dist="38100" dir="2700000" algn="tl">
                    <a:srgbClr val="000000">
                      <a:alpha val="43137"/>
                    </a:srgbClr>
                  </a:outerShdw>
                </a:effectLst>
                <a:latin typeface="Neutra Text" panose="02000603040000020004" pitchFamily="2" charset="0"/>
              </a:rPr>
              <a:t> </a:t>
            </a:r>
            <a:r>
              <a:rPr lang="en-US" sz="3200" dirty="0" smtClean="0">
                <a:effectLst>
                  <a:outerShdw blurRad="38100" dist="38100" dir="2700000" algn="tl">
                    <a:srgbClr val="000000">
                      <a:alpha val="43137"/>
                    </a:srgbClr>
                  </a:outerShdw>
                </a:effectLst>
                <a:latin typeface="Neutra Text" panose="02000603040000020004" pitchFamily="2" charset="0"/>
              </a:rPr>
              <a:t>in the </a:t>
            </a:r>
            <a:r>
              <a:rPr lang="en-US" sz="3200" dirty="0" err="1" smtClean="0">
                <a:effectLst>
                  <a:outerShdw blurRad="38100" dist="38100" dir="2700000" algn="tl">
                    <a:srgbClr val="000000">
                      <a:alpha val="43137"/>
                    </a:srgbClr>
                  </a:outerShdw>
                </a:effectLst>
                <a:latin typeface="Neutra Text" panose="02000603040000020004" pitchFamily="2" charset="0"/>
              </a:rPr>
              <a:t>Learfield</a:t>
            </a:r>
            <a:r>
              <a:rPr lang="en-US" sz="3200" dirty="0" smtClean="0">
                <a:effectLst>
                  <a:outerShdw blurRad="38100" dist="38100" dir="2700000" algn="tl">
                    <a:srgbClr val="000000">
                      <a:alpha val="43137"/>
                    </a:srgbClr>
                  </a:outerShdw>
                </a:effectLst>
                <a:latin typeface="Neutra Text" panose="02000603040000020004" pitchFamily="2" charset="0"/>
              </a:rPr>
              <a:t> Directors’ Cup </a:t>
            </a:r>
            <a:endParaRPr lang="en-US" sz="3200" b="1" dirty="0" smtClean="0">
              <a:solidFill>
                <a:srgbClr val="5F0B2F"/>
              </a:solidFill>
              <a:effectLst>
                <a:outerShdw blurRad="38100" dist="38100" dir="2700000" algn="tl">
                  <a:srgbClr val="000000">
                    <a:alpha val="43137"/>
                  </a:srgbClr>
                </a:outerShdw>
              </a:effectLst>
              <a:latin typeface="Neutra Text" panose="02000603040000020004" pitchFamily="2" charset="0"/>
            </a:endParaRPr>
          </a:p>
          <a:p>
            <a:endParaRPr lang="en-US" sz="3200" b="1" dirty="0">
              <a:solidFill>
                <a:srgbClr val="5F0B2F"/>
              </a:solidFill>
              <a:effectLst>
                <a:outerShdw blurRad="38100" dist="38100" dir="2700000" algn="tl">
                  <a:srgbClr val="000000">
                    <a:alpha val="43137"/>
                  </a:srgbClr>
                </a:outerShdw>
              </a:effectLst>
              <a:latin typeface="Neutra Text" panose="02000603040000020004" pitchFamily="2" charset="0"/>
            </a:endParaRPr>
          </a:p>
          <a:p>
            <a:r>
              <a:rPr lang="en-US" sz="3200" b="1" dirty="0" smtClean="0">
                <a:solidFill>
                  <a:srgbClr val="5F0B2F"/>
                </a:solidFill>
                <a:effectLst>
                  <a:outerShdw blurRad="38100" dist="38100" dir="2700000" algn="tl">
                    <a:srgbClr val="000000">
                      <a:alpha val="43137"/>
                    </a:srgbClr>
                  </a:outerShdw>
                </a:effectLst>
                <a:latin typeface="Neutra Text" panose="02000603040000020004" pitchFamily="2" charset="0"/>
              </a:rPr>
              <a:t>19 </a:t>
            </a:r>
            <a:r>
              <a:rPr lang="en-US" sz="3200" dirty="0" smtClean="0">
                <a:effectLst>
                  <a:outerShdw blurRad="38100" dist="38100" dir="2700000" algn="tl">
                    <a:srgbClr val="000000">
                      <a:alpha val="43137"/>
                    </a:srgbClr>
                  </a:outerShdw>
                </a:effectLst>
                <a:latin typeface="Neutra Text" panose="02000603040000020004" pitchFamily="2" charset="0"/>
              </a:rPr>
              <a:t>conference team titles since start of 2015-16 season</a:t>
            </a:r>
          </a:p>
          <a:p>
            <a:endParaRPr lang="en-US" sz="3200" dirty="0" smtClean="0">
              <a:solidFill>
                <a:srgbClr val="5F0B2F"/>
              </a:solidFill>
              <a:effectLst>
                <a:outerShdw blurRad="38100" dist="38100" dir="2700000" algn="tl">
                  <a:srgbClr val="000000">
                    <a:alpha val="43137"/>
                  </a:srgbClr>
                </a:outerShdw>
              </a:effectLst>
              <a:latin typeface="Neutra Text" panose="02000603040000020004" pitchFamily="2" charset="0"/>
            </a:endParaRPr>
          </a:p>
          <a:p>
            <a:r>
              <a:rPr lang="en-US" sz="3200" b="1" dirty="0" smtClean="0">
                <a:solidFill>
                  <a:srgbClr val="5F0B2F"/>
                </a:solidFill>
                <a:effectLst>
                  <a:outerShdw blurRad="38100" dist="38100" dir="2700000" algn="tl">
                    <a:srgbClr val="000000">
                      <a:alpha val="43137"/>
                    </a:srgbClr>
                  </a:outerShdw>
                </a:effectLst>
                <a:latin typeface="Neutra Text" panose="02000603040000020004" pitchFamily="2" charset="0"/>
              </a:rPr>
              <a:t>57 </a:t>
            </a:r>
            <a:r>
              <a:rPr lang="en-US" sz="3200" dirty="0" smtClean="0">
                <a:effectLst>
                  <a:outerShdw blurRad="38100" dist="38100" dir="2700000" algn="tl">
                    <a:srgbClr val="000000">
                      <a:alpha val="43137"/>
                    </a:srgbClr>
                  </a:outerShdw>
                </a:effectLst>
                <a:latin typeface="Neutra Text" panose="02000603040000020004" pitchFamily="2" charset="0"/>
              </a:rPr>
              <a:t>different All-Americans in 2017-18</a:t>
            </a:r>
            <a:endParaRPr lang="en-US" sz="3200" dirty="0">
              <a:effectLst>
                <a:outerShdw blurRad="38100" dist="38100" dir="2700000" algn="tl">
                  <a:srgbClr val="000000">
                    <a:alpha val="43137"/>
                  </a:srgbClr>
                </a:outerShdw>
              </a:effectLst>
              <a:latin typeface="Neutra Text" panose="02000603040000020004" pitchFamily="2" charset="0"/>
            </a:endParaRPr>
          </a:p>
        </p:txBody>
      </p:sp>
    </p:spTree>
    <p:extLst>
      <p:ext uri="{BB962C8B-B14F-4D97-AF65-F5344CB8AC3E}">
        <p14:creationId xmlns:p14="http://schemas.microsoft.com/office/powerpoint/2010/main" val="323526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500"/>
                                        <p:tgtEl>
                                          <p:spTgt spid="1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4" end="4"/>
                                            </p:txEl>
                                          </p:spTgt>
                                        </p:tgtEl>
                                        <p:attrNameLst>
                                          <p:attrName>style.visibility</p:attrName>
                                        </p:attrNameLst>
                                      </p:cBhvr>
                                      <p:to>
                                        <p:strVal val="visible"/>
                                      </p:to>
                                    </p:set>
                                    <p:animEffect transition="in" filter="fade">
                                      <p:cBhvr>
                                        <p:cTn id="12" dur="500"/>
                                        <p:tgtEl>
                                          <p:spTgt spid="10">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6" end="6"/>
                                            </p:txEl>
                                          </p:spTgt>
                                        </p:tgtEl>
                                        <p:attrNameLst>
                                          <p:attrName>style.visibility</p:attrName>
                                        </p:attrNameLst>
                                      </p:cBhvr>
                                      <p:to>
                                        <p:strVal val="visible"/>
                                      </p:to>
                                    </p:set>
                                    <p:animEffect transition="in" filter="fade">
                                      <p:cBhvr>
                                        <p:cTn id="17"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70000"/>
            <a:ext cx="12192000" cy="8127999"/>
          </a:xfrm>
          <a:prstGeom prst="rect">
            <a:avLst/>
          </a:prstGeom>
        </p:spPr>
      </p:pic>
      <p:sp>
        <p:nvSpPr>
          <p:cNvPr id="6" name="TextBox 5"/>
          <p:cNvSpPr txBox="1"/>
          <p:nvPr/>
        </p:nvSpPr>
        <p:spPr>
          <a:xfrm>
            <a:off x="0" y="0"/>
            <a:ext cx="12192000" cy="1081314"/>
          </a:xfrm>
          <a:prstGeom prst="rect">
            <a:avLst/>
          </a:prstGeom>
          <a:solidFill>
            <a:schemeClr val="bg1">
              <a:lumMod val="95000"/>
              <a:alpha val="85000"/>
            </a:schemeClr>
          </a:solidFill>
        </p:spPr>
        <p:txBody>
          <a:bodyPr wrap="square" rtlCol="0" anchor="ctr">
            <a:noAutofit/>
          </a:bodyPr>
          <a:lstStyle/>
          <a:p>
            <a:pPr algn="r"/>
            <a:r>
              <a:rPr lang="en-US" sz="6000" b="1" dirty="0" smtClean="0">
                <a:solidFill>
                  <a:srgbClr val="5F0B2F"/>
                </a:solidFill>
                <a:effectLst>
                  <a:outerShdw blurRad="38100" dist="38100" dir="2700000" algn="tl">
                    <a:srgbClr val="000000">
                      <a:alpha val="43137"/>
                    </a:srgbClr>
                  </a:outerShdw>
                </a:effectLst>
                <a:latin typeface="Neutra Text" panose="02000603040000020004" pitchFamily="2" charset="0"/>
              </a:rPr>
              <a:t>Continuing to Evolve</a:t>
            </a:r>
          </a:p>
        </p:txBody>
      </p:sp>
    </p:spTree>
    <p:extLst>
      <p:ext uri="{BB962C8B-B14F-4D97-AF65-F5344CB8AC3E}">
        <p14:creationId xmlns:p14="http://schemas.microsoft.com/office/powerpoint/2010/main" val="35269956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4" y="-1299411"/>
            <a:ext cx="12229964" cy="8157411"/>
          </a:xfrm>
          <a:prstGeom prst="rect">
            <a:avLst/>
          </a:prstGeom>
        </p:spPr>
      </p:pic>
      <p:sp>
        <p:nvSpPr>
          <p:cNvPr id="5" name="TextBox 4"/>
          <p:cNvSpPr txBox="1"/>
          <p:nvPr/>
        </p:nvSpPr>
        <p:spPr>
          <a:xfrm>
            <a:off x="1714" y="5776686"/>
            <a:ext cx="12192000" cy="1081314"/>
          </a:xfrm>
          <a:prstGeom prst="rect">
            <a:avLst/>
          </a:prstGeom>
          <a:solidFill>
            <a:schemeClr val="bg1">
              <a:lumMod val="95000"/>
              <a:alpha val="85000"/>
            </a:schemeClr>
          </a:solidFill>
        </p:spPr>
        <p:txBody>
          <a:bodyPr wrap="square" rtlCol="0" anchor="ctr">
            <a:noAutofit/>
          </a:bodyPr>
          <a:lstStyle/>
          <a:p>
            <a:r>
              <a:rPr lang="en-US" sz="6000" b="1" dirty="0" smtClean="0">
                <a:solidFill>
                  <a:srgbClr val="5F0B2F"/>
                </a:solidFill>
                <a:effectLst>
                  <a:outerShdw blurRad="38100" dist="38100" dir="2700000" algn="tl">
                    <a:srgbClr val="000000">
                      <a:alpha val="43137"/>
                    </a:srgbClr>
                  </a:outerShdw>
                </a:effectLst>
                <a:latin typeface="Neutra Text" panose="02000603040000020004" pitchFamily="2" charset="0"/>
              </a:rPr>
              <a:t>Bright Future</a:t>
            </a:r>
          </a:p>
        </p:txBody>
      </p:sp>
    </p:spTree>
    <p:extLst>
      <p:ext uri="{BB962C8B-B14F-4D97-AF65-F5344CB8AC3E}">
        <p14:creationId xmlns:p14="http://schemas.microsoft.com/office/powerpoint/2010/main" val="29586383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4" y="-822960"/>
            <a:ext cx="12438184" cy="8292122"/>
          </a:xfrm>
          <a:prstGeom prst="rect">
            <a:avLst/>
          </a:prstGeom>
        </p:spPr>
      </p:pic>
      <p:sp>
        <p:nvSpPr>
          <p:cNvPr id="12" name="TextBox 11"/>
          <p:cNvSpPr txBox="1"/>
          <p:nvPr/>
        </p:nvSpPr>
        <p:spPr>
          <a:xfrm>
            <a:off x="1714" y="5776686"/>
            <a:ext cx="12192000" cy="1081314"/>
          </a:xfrm>
          <a:prstGeom prst="rect">
            <a:avLst/>
          </a:prstGeom>
          <a:solidFill>
            <a:schemeClr val="bg1">
              <a:lumMod val="95000"/>
              <a:alpha val="85000"/>
            </a:schemeClr>
          </a:solidFill>
        </p:spPr>
        <p:txBody>
          <a:bodyPr wrap="square" rtlCol="0" anchor="ctr">
            <a:noAutofit/>
          </a:bodyPr>
          <a:lstStyle/>
          <a:p>
            <a:pPr algn="ctr"/>
            <a:r>
              <a:rPr lang="en-US" sz="6000" b="1" dirty="0" smtClean="0">
                <a:solidFill>
                  <a:srgbClr val="5F0B2F"/>
                </a:solidFill>
                <a:effectLst>
                  <a:outerShdw blurRad="38100" dist="38100" dir="2700000" algn="tl">
                    <a:srgbClr val="000000">
                      <a:alpha val="43137"/>
                    </a:srgbClr>
                  </a:outerShdw>
                </a:effectLst>
                <a:latin typeface="Neutra Text" panose="02000603040000020004" pitchFamily="2" charset="0"/>
              </a:rPr>
              <a:t>Guiding Principles</a:t>
            </a:r>
            <a:r>
              <a:rPr lang="en-US" sz="6000" b="1" dirty="0" smtClean="0">
                <a:solidFill>
                  <a:srgbClr val="FEC54D"/>
                </a:solidFill>
                <a:effectLst>
                  <a:outerShdw blurRad="38100" dist="38100" dir="2700000" algn="tl">
                    <a:srgbClr val="000000">
                      <a:alpha val="43137"/>
                    </a:srgbClr>
                  </a:outerShdw>
                </a:effectLst>
                <a:latin typeface="Neutra Text" panose="02000603040000020004" pitchFamily="2" charset="0"/>
              </a:rPr>
              <a:t> </a:t>
            </a:r>
            <a:endParaRPr lang="en-US" sz="6000" b="1" dirty="0" smtClean="0">
              <a:solidFill>
                <a:srgbClr val="5F0B2F"/>
              </a:solidFill>
              <a:effectLst>
                <a:outerShdw blurRad="38100" dist="38100" dir="2700000" algn="tl">
                  <a:srgbClr val="000000">
                    <a:alpha val="43137"/>
                  </a:srgbClr>
                </a:outerShdw>
              </a:effectLst>
              <a:latin typeface="Neutra Text" panose="02000603040000020004" pitchFamily="2" charset="0"/>
            </a:endParaRPr>
          </a:p>
        </p:txBody>
      </p:sp>
    </p:spTree>
    <p:extLst>
      <p:ext uri="{BB962C8B-B14F-4D97-AF65-F5344CB8AC3E}">
        <p14:creationId xmlns:p14="http://schemas.microsoft.com/office/powerpoint/2010/main" val="12830869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47" y="-890337"/>
            <a:ext cx="12200021" cy="8133348"/>
          </a:xfrm>
          <a:prstGeom prst="rect">
            <a:avLst/>
          </a:prstGeom>
        </p:spPr>
      </p:pic>
      <p:sp>
        <p:nvSpPr>
          <p:cNvPr id="21" name="TextBox 20"/>
          <p:cNvSpPr txBox="1"/>
          <p:nvPr/>
        </p:nvSpPr>
        <p:spPr>
          <a:xfrm>
            <a:off x="17947" y="5776686"/>
            <a:ext cx="12192000" cy="1081314"/>
          </a:xfrm>
          <a:prstGeom prst="rect">
            <a:avLst/>
          </a:prstGeom>
          <a:solidFill>
            <a:schemeClr val="bg1">
              <a:lumMod val="95000"/>
              <a:alpha val="85000"/>
            </a:schemeClr>
          </a:solidFill>
        </p:spPr>
        <p:txBody>
          <a:bodyPr wrap="square" rtlCol="0" anchor="ctr">
            <a:noAutofit/>
          </a:bodyPr>
          <a:lstStyle/>
          <a:p>
            <a:pPr algn="ctr"/>
            <a:r>
              <a:rPr lang="en-US" sz="5400" b="1" dirty="0" smtClean="0">
                <a:solidFill>
                  <a:srgbClr val="5F0B2F"/>
                </a:solidFill>
                <a:effectLst>
                  <a:outerShdw blurRad="38100" dist="38100" dir="2700000" algn="tl">
                    <a:srgbClr val="000000">
                      <a:alpha val="43137"/>
                    </a:srgbClr>
                  </a:outerShdw>
                </a:effectLst>
                <a:latin typeface="Neutra Text" panose="02000603040000020004" pitchFamily="2" charset="0"/>
              </a:rPr>
              <a:t>Action</a:t>
            </a:r>
            <a:r>
              <a:rPr lang="en-US" sz="5400" b="1" dirty="0" smtClean="0">
                <a:solidFill>
                  <a:srgbClr val="FEC54D"/>
                </a:solidFill>
                <a:effectLst>
                  <a:outerShdw blurRad="38100" dist="38100" dir="2700000" algn="tl">
                    <a:srgbClr val="000000">
                      <a:alpha val="43137"/>
                    </a:srgbClr>
                  </a:outerShdw>
                </a:effectLst>
                <a:latin typeface="Neutra Text" panose="02000603040000020004" pitchFamily="2" charset="0"/>
              </a:rPr>
              <a:t> | </a:t>
            </a:r>
            <a:r>
              <a:rPr lang="en-US" sz="5400" b="1" dirty="0" smtClean="0">
                <a:solidFill>
                  <a:srgbClr val="5F0B2F"/>
                </a:solidFill>
                <a:effectLst>
                  <a:outerShdw blurRad="38100" dist="38100" dir="2700000" algn="tl">
                    <a:srgbClr val="000000">
                      <a:alpha val="43137"/>
                    </a:srgbClr>
                  </a:outerShdw>
                </a:effectLst>
                <a:latin typeface="Neutra Text" panose="02000603040000020004" pitchFamily="2" charset="0"/>
              </a:rPr>
              <a:t>Honesty </a:t>
            </a:r>
            <a:r>
              <a:rPr lang="en-US" sz="5400" b="1" dirty="0">
                <a:solidFill>
                  <a:srgbClr val="FEC54D"/>
                </a:solidFill>
                <a:effectLst>
                  <a:outerShdw blurRad="38100" dist="38100" dir="2700000" algn="tl">
                    <a:srgbClr val="000000">
                      <a:alpha val="43137"/>
                    </a:srgbClr>
                  </a:outerShdw>
                </a:effectLst>
                <a:latin typeface="Neutra Text" panose="02000603040000020004" pitchFamily="2" charset="0"/>
              </a:rPr>
              <a:t>| </a:t>
            </a:r>
            <a:r>
              <a:rPr lang="en-US" sz="5400" b="1" dirty="0" smtClean="0">
                <a:solidFill>
                  <a:srgbClr val="5F0B2F"/>
                </a:solidFill>
                <a:effectLst>
                  <a:outerShdw blurRad="38100" dist="38100" dir="2700000" algn="tl">
                    <a:srgbClr val="000000">
                      <a:alpha val="43137"/>
                    </a:srgbClr>
                  </a:outerShdw>
                </a:effectLst>
                <a:latin typeface="Neutra Text" panose="02000603040000020004" pitchFamily="2" charset="0"/>
              </a:rPr>
              <a:t>Humility</a:t>
            </a:r>
            <a:r>
              <a:rPr lang="en-US" sz="5400" b="1" dirty="0" smtClean="0">
                <a:solidFill>
                  <a:srgbClr val="FEC54D"/>
                </a:solidFill>
                <a:effectLst>
                  <a:outerShdw blurRad="38100" dist="38100" dir="2700000" algn="tl">
                    <a:srgbClr val="000000">
                      <a:alpha val="43137"/>
                    </a:srgbClr>
                  </a:outerShdw>
                </a:effectLst>
                <a:latin typeface="Neutra Text" panose="02000603040000020004" pitchFamily="2" charset="0"/>
              </a:rPr>
              <a:t> </a:t>
            </a:r>
            <a:r>
              <a:rPr lang="en-US" sz="5400" b="1" dirty="0">
                <a:solidFill>
                  <a:srgbClr val="FEC54D"/>
                </a:solidFill>
                <a:effectLst>
                  <a:outerShdw blurRad="38100" dist="38100" dir="2700000" algn="tl">
                    <a:srgbClr val="000000">
                      <a:alpha val="43137"/>
                    </a:srgbClr>
                  </a:outerShdw>
                </a:effectLst>
                <a:latin typeface="Neutra Text" panose="02000603040000020004" pitchFamily="2" charset="0"/>
              </a:rPr>
              <a:t>| </a:t>
            </a:r>
            <a:r>
              <a:rPr lang="en-US" sz="5400" b="1" dirty="0" smtClean="0">
                <a:solidFill>
                  <a:srgbClr val="5F0B2F"/>
                </a:solidFill>
                <a:effectLst>
                  <a:outerShdw blurRad="38100" dist="38100" dir="2700000" algn="tl">
                    <a:srgbClr val="000000">
                      <a:alpha val="43137"/>
                    </a:srgbClr>
                  </a:outerShdw>
                </a:effectLst>
                <a:latin typeface="Neutra Text" panose="02000603040000020004" pitchFamily="2" charset="0"/>
              </a:rPr>
              <a:t>Innovation</a:t>
            </a:r>
          </a:p>
        </p:txBody>
      </p:sp>
    </p:spTree>
    <p:extLst>
      <p:ext uri="{BB962C8B-B14F-4D97-AF65-F5344CB8AC3E}">
        <p14:creationId xmlns:p14="http://schemas.microsoft.com/office/powerpoint/2010/main" val="70952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4" y="-847732"/>
            <a:ext cx="12192000" cy="8114805"/>
          </a:xfrm>
          <a:prstGeom prst="rect">
            <a:avLst/>
          </a:prstGeom>
        </p:spPr>
      </p:pic>
      <p:sp>
        <p:nvSpPr>
          <p:cNvPr id="12" name="TextBox 11"/>
          <p:cNvSpPr txBox="1"/>
          <p:nvPr/>
        </p:nvSpPr>
        <p:spPr>
          <a:xfrm>
            <a:off x="1714" y="5776686"/>
            <a:ext cx="12192000" cy="1081314"/>
          </a:xfrm>
          <a:prstGeom prst="rect">
            <a:avLst/>
          </a:prstGeom>
          <a:solidFill>
            <a:schemeClr val="bg1">
              <a:lumMod val="95000"/>
              <a:alpha val="85000"/>
            </a:schemeClr>
          </a:solidFill>
        </p:spPr>
        <p:txBody>
          <a:bodyPr wrap="square" rtlCol="0" anchor="ctr">
            <a:noAutofit/>
          </a:bodyPr>
          <a:lstStyle/>
          <a:p>
            <a:pPr algn="ctr"/>
            <a:r>
              <a:rPr lang="en-US" sz="6000" b="1" dirty="0" smtClean="0">
                <a:solidFill>
                  <a:srgbClr val="5F0B2F"/>
                </a:solidFill>
                <a:effectLst>
                  <a:outerShdw blurRad="38100" dist="38100" dir="2700000" algn="tl">
                    <a:srgbClr val="000000">
                      <a:alpha val="43137"/>
                    </a:srgbClr>
                  </a:outerShdw>
                </a:effectLst>
                <a:latin typeface="Neutra Text" panose="02000603040000020004" pitchFamily="2" charset="0"/>
              </a:rPr>
              <a:t>Core Values</a:t>
            </a:r>
          </a:p>
        </p:txBody>
      </p:sp>
    </p:spTree>
    <p:extLst>
      <p:ext uri="{BB962C8B-B14F-4D97-AF65-F5344CB8AC3E}">
        <p14:creationId xmlns:p14="http://schemas.microsoft.com/office/powerpoint/2010/main" val="39817543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838</TotalTime>
  <Words>1377</Words>
  <Application>Microsoft Office PowerPoint</Application>
  <PresentationFormat>Widescreen</PresentationFormat>
  <Paragraphs>149</Paragraphs>
  <Slides>12</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Adobe Ming Std L</vt:lpstr>
      <vt:lpstr>Arial</vt:lpstr>
      <vt:lpstr>Calibri</vt:lpstr>
      <vt:lpstr>Calibri Light</vt:lpstr>
      <vt:lpstr>Neutra Text</vt:lpstr>
      <vt:lpstr>Rockwell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Jake Ricker</dc:creator>
  <cp:lastModifiedBy>Sadie E Brendalen</cp:lastModifiedBy>
  <cp:revision>73</cp:revision>
  <dcterms:created xsi:type="dcterms:W3CDTF">2017-08-09T19:52:40Z</dcterms:created>
  <dcterms:modified xsi:type="dcterms:W3CDTF">2019-03-05T17:25:48Z</dcterms:modified>
</cp:coreProperties>
</file>