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3"/>
  </p:notesMasterIdLst>
  <p:sldIdLst>
    <p:sldId id="256" r:id="rId2"/>
    <p:sldId id="282" r:id="rId3"/>
    <p:sldId id="257" r:id="rId4"/>
    <p:sldId id="261" r:id="rId5"/>
    <p:sldId id="267" r:id="rId6"/>
    <p:sldId id="280" r:id="rId7"/>
    <p:sldId id="297" r:id="rId8"/>
    <p:sldId id="296" r:id="rId9"/>
    <p:sldId id="283" r:id="rId10"/>
    <p:sldId id="258" r:id="rId11"/>
    <p:sldId id="284" r:id="rId12"/>
    <p:sldId id="265" r:id="rId13"/>
    <p:sldId id="266" r:id="rId14"/>
    <p:sldId id="263" r:id="rId15"/>
    <p:sldId id="285" r:id="rId16"/>
    <p:sldId id="286" r:id="rId17"/>
    <p:sldId id="269" r:id="rId18"/>
    <p:sldId id="287" r:id="rId19"/>
    <p:sldId id="288" r:id="rId20"/>
    <p:sldId id="289" r:id="rId21"/>
    <p:sldId id="290" r:id="rId22"/>
    <p:sldId id="272" r:id="rId23"/>
    <p:sldId id="291" r:id="rId24"/>
    <p:sldId id="268" r:id="rId25"/>
    <p:sldId id="271" r:id="rId26"/>
    <p:sldId id="277" r:id="rId27"/>
    <p:sldId id="292" r:id="rId28"/>
    <p:sldId id="293" r:id="rId29"/>
    <p:sldId id="295" r:id="rId30"/>
    <p:sldId id="281" r:id="rId31"/>
    <p:sldId id="29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F Whitman" initials="AFW" lastIdx="3" clrIdx="0">
    <p:extLst>
      <p:ext uri="{19B8F6BF-5375-455C-9EA6-DF929625EA0E}">
        <p15:presenceInfo xmlns:p15="http://schemas.microsoft.com/office/powerpoint/2012/main" userId="Andrew F Whi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126" y="3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8T13:00:08.269" idx="1">
    <p:pos x="10" y="10"/>
    <p:text>MN loon can also find you even under water!</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F9A4E-767B-4078-AFDB-93FB822E22E4}" type="datetimeFigureOut">
              <a:rPr lang="en-US" smtClean="0"/>
              <a:t>10/17/2021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FC033B-6787-4467-806B-55807AC0C067}" type="slidenum">
              <a:rPr lang="en-US" smtClean="0"/>
              <a:t>‹#›</a:t>
            </a:fld>
            <a:endParaRPr lang="en-US"/>
          </a:p>
        </p:txBody>
      </p:sp>
    </p:spTree>
    <p:extLst>
      <p:ext uri="{BB962C8B-B14F-4D97-AF65-F5344CB8AC3E}">
        <p14:creationId xmlns:p14="http://schemas.microsoft.com/office/powerpoint/2010/main" val="355065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BEB685-DD89-4E52-AB09-B4CD444CDD48}" type="datetime1">
              <a:rPr lang="en-US" smtClean="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345565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3DF55-D1C2-4473-AFB9-DA88963405DD}" type="datetime1">
              <a:rPr lang="en-US" smtClean="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104899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A09D8-8DB8-46E6-8108-E40D1FF09F03}" type="datetime1">
              <a:rPr lang="en-US" smtClean="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68269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02F26-E9EF-4E9B-9AEB-4840CDF3F083}" type="datetime1">
              <a:rPr lang="en-US" smtClean="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151470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0F639-E9D2-427F-B03F-8F3DA72D05B7}" type="datetime1">
              <a:rPr lang="en-US" smtClean="0"/>
              <a:t>10/17/2021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334278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D05FE0-53A2-408A-9ACB-7558F71F6D4A}" type="datetime1">
              <a:rPr lang="en-US" smtClean="0"/>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407039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5804C-F3B5-482C-8619-776BE330BEDD}" type="datetime1">
              <a:rPr lang="en-US" smtClean="0"/>
              <a:t>10/17/2021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3297027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3AF2B8-2E72-480A-A17E-0FCFC8047937}" type="datetime1">
              <a:rPr lang="en-US" smtClean="0"/>
              <a:t>10/17/2021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325760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77298-A18D-4CD2-8CEE-40C145243B55}" type="datetime1">
              <a:rPr lang="en-US" smtClean="0"/>
              <a:t>10/17/2021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334217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1F0D30-C317-48DC-88A8-86D52D2033E1}" type="datetime1">
              <a:rPr lang="en-US" smtClean="0"/>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187425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5ABB30-4CE2-4086-B86D-20FA6211A08B}" type="datetime1">
              <a:rPr lang="en-US" smtClean="0"/>
              <a:t>10/17/2021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7EB59-5149-4B6C-94A6-6D876B82251A}" type="slidenum">
              <a:rPr lang="en-US" smtClean="0"/>
              <a:t>‹#›</a:t>
            </a:fld>
            <a:endParaRPr lang="en-US" dirty="0"/>
          </a:p>
        </p:txBody>
      </p:sp>
    </p:spTree>
    <p:extLst>
      <p:ext uri="{BB962C8B-B14F-4D97-AF65-F5344CB8AC3E}">
        <p14:creationId xmlns:p14="http://schemas.microsoft.com/office/powerpoint/2010/main" val="278750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0899-8869-4AD5-9CE0-2EB1278C607D}" type="datetime1">
              <a:rPr lang="en-US" smtClean="0"/>
              <a:t>10/17/2021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7EB59-5149-4B6C-94A6-6D876B82251A}" type="slidenum">
              <a:rPr lang="en-US" smtClean="0"/>
              <a:t>‹#›</a:t>
            </a:fld>
            <a:endParaRPr lang="en-US" dirty="0"/>
          </a:p>
        </p:txBody>
      </p:sp>
    </p:spTree>
    <p:extLst>
      <p:ext uri="{BB962C8B-B14F-4D97-AF65-F5344CB8AC3E}">
        <p14:creationId xmlns:p14="http://schemas.microsoft.com/office/powerpoint/2010/main" val="1227440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zoom.us/meeting/register/tJUrcO-vqj8jG9efkszmpLt4Zo-A7BMKOtgp"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fidelity.com/building-savings/learn-about-iras/required-minimum-distributions/overview" TargetMode="External"/><Relationship Id="rId2" Type="http://schemas.openxmlformats.org/officeDocument/2006/relationships/hyperlink" Target="https://www.fidelity.com/retirement-ira/required-minimum-distribution-faq"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fidelity.com/building-savings/learn-about-iras/required-minimum-distributions/overview" TargetMode="External"/><Relationship Id="rId2" Type="http://schemas.openxmlformats.org/officeDocument/2006/relationships/hyperlink" Target="https://www.fidelity.com/retirement-ira/required-minimum-distribution-faq"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fidelity.com/retirement-ira/required-minimum-distribution-faq"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give.umn.edu/waystogive" TargetMode="External"/><Relationship Id="rId2" Type="http://schemas.openxmlformats.org/officeDocument/2006/relationships/hyperlink" Target="https://www.fidelity.com/viewpoints/retirement/IRA-things-to-know" TargetMode="External"/><Relationship Id="rId1" Type="http://schemas.openxmlformats.org/officeDocument/2006/relationships/slideLayout" Target="../slideLayouts/slideLayout7.xml"/><Relationship Id="rId4" Type="http://schemas.openxmlformats.org/officeDocument/2006/relationships/hyperlink" Target="https://zoom.us/meeting/register/tJUrcO-vqj8jG9efkszmpLt4Zo-A7BMKOtgp"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file:///C:\Users\awhitman\Documents\UMRA\Ed%20Slott%20and%20Company,%20LLC%20|https:\www.irahelp.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fidelity.com/learning-center/personal-finance/retirement/answers-to-roth-conversion-question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fidelitycharitable.org/insights.html?_ga=2.237356480.1568814149.1631481977-1485351185.1561653700"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digital.fidelity.com/ftgw/digital/qcd" TargetMode="External"/><Relationship Id="rId2" Type="http://schemas.openxmlformats.org/officeDocument/2006/relationships/hyperlink" Target="https://oltx.fidelity.co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irs.gov/pub/irs-pdf/p3676bsp.pdf" TargetMode="External"/><Relationship Id="rId2" Type="http://schemas.openxmlformats.org/officeDocument/2006/relationships/hyperlink" Target="https://www.wsj.com/articles/democratic-tax-plan-would-hit-million-dollar-households-hardest-analysis-shows-11631642359?mod=article_inline"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prepareandprosper.org/volunteer/"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savingforcollege.com/college-savings-101" TargetMode="External"/><Relationship Id="rId2" Type="http://schemas.openxmlformats.org/officeDocument/2006/relationships/hyperlink" Target="https://www.savingforcollege.com/" TargetMode="External"/><Relationship Id="rId1" Type="http://schemas.openxmlformats.org/officeDocument/2006/relationships/slideLayout" Target="../slideLayouts/slideLayout7.xml"/><Relationship Id="rId5" Type="http://schemas.openxmlformats.org/officeDocument/2006/relationships/hyperlink" Target="https://www.savingforcollege.com/coverdell_esa_providers/" TargetMode="External"/><Relationship Id="rId4" Type="http://schemas.openxmlformats.org/officeDocument/2006/relationships/hyperlink" Target="https://www.savingforcollege.com/coverdell-es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1122363"/>
            <a:ext cx="12445999" cy="3788304"/>
          </a:xfrm>
        </p:spPr>
        <p:txBody>
          <a:bodyPr>
            <a:normAutofit fontScale="90000"/>
          </a:bodyPr>
          <a:lstStyle/>
          <a:p>
            <a:r>
              <a:rPr lang="en-US" b="1" dirty="0" smtClean="0"/>
              <a:t>Tax Efficient Distributions to Family and Charities</a:t>
            </a:r>
            <a:br>
              <a:rPr lang="en-US" b="1" dirty="0" smtClean="0"/>
            </a:br>
            <a:r>
              <a:rPr lang="en-US" dirty="0" smtClean="0"/>
              <a:t>   Andy Whitman, Chair Finance &amp; Law 09/20/2021</a:t>
            </a:r>
            <a:br>
              <a:rPr lang="en-US" dirty="0" smtClean="0"/>
            </a:br>
            <a:r>
              <a:rPr lang="en-US" dirty="0" smtClean="0"/>
              <a:t> (All errors &amp; opinions are mine.)</a:t>
            </a:r>
            <a:endParaRPr lang="en-US" dirty="0"/>
          </a:p>
        </p:txBody>
      </p:sp>
      <p:sp>
        <p:nvSpPr>
          <p:cNvPr id="3" name="Subtitle 2"/>
          <p:cNvSpPr>
            <a:spLocks noGrp="1"/>
          </p:cNvSpPr>
          <p:nvPr>
            <p:ph type="subTitle" idx="1"/>
          </p:nvPr>
        </p:nvSpPr>
        <p:spPr>
          <a:xfrm flipV="1">
            <a:off x="2573866" y="6857999"/>
            <a:ext cx="8094133" cy="220133"/>
          </a:xfrm>
        </p:spPr>
        <p:txBody>
          <a:bodyPr>
            <a:normAutofit fontScale="47500" lnSpcReduction="20000"/>
          </a:bodyPr>
          <a:lstStyle/>
          <a:p>
            <a:endParaRPr lang="en-US" dirty="0"/>
          </a:p>
        </p:txBody>
      </p:sp>
      <p:sp>
        <p:nvSpPr>
          <p:cNvPr id="4" name="Slide Number Placeholder 3"/>
          <p:cNvSpPr>
            <a:spLocks noGrp="1"/>
          </p:cNvSpPr>
          <p:nvPr>
            <p:ph type="sldNum" sz="quarter" idx="12"/>
          </p:nvPr>
        </p:nvSpPr>
        <p:spPr/>
        <p:txBody>
          <a:bodyPr/>
          <a:lstStyle/>
          <a:p>
            <a:fld id="{3D07EB59-5149-4B6C-94A6-6D876B82251A}" type="slidenum">
              <a:rPr lang="en-US" smtClean="0"/>
              <a:t>1</a:t>
            </a:fld>
            <a:endParaRPr lang="en-US" dirty="0"/>
          </a:p>
        </p:txBody>
      </p:sp>
    </p:spTree>
    <p:extLst>
      <p:ext uri="{BB962C8B-B14F-4D97-AF65-F5344CB8AC3E}">
        <p14:creationId xmlns:p14="http://schemas.microsoft.com/office/powerpoint/2010/main" val="3510761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8060"/>
            <a:ext cx="12344400" cy="5427448"/>
          </a:xfrm>
          <a:prstGeom prst="rect">
            <a:avLst/>
          </a:prstGeom>
        </p:spPr>
        <p:txBody>
          <a:bodyPr wrap="square">
            <a:spAutoFit/>
          </a:bodyPr>
          <a:lstStyle/>
          <a:p>
            <a:pPr>
              <a:lnSpc>
                <a:spcPct val="107000"/>
              </a:lnSpc>
            </a:pPr>
            <a:r>
              <a:rPr lang="en-US" sz="2400" b="1"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3600" b="1" dirty="0" smtClean="0">
                <a:effectLst/>
                <a:latin typeface="Arial" panose="020B0604020202020204" pitchFamily="34" charset="0"/>
                <a:ea typeface="Calibri" panose="020F0502020204030204" pitchFamily="34" charset="0"/>
                <a:cs typeface="Arial" panose="020B0604020202020204" pitchFamily="34" charset="0"/>
              </a:rPr>
              <a:t>Key IRA features</a:t>
            </a:r>
            <a:endParaRPr lang="en-US" sz="3600"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smtClean="0">
                <a:effectLst/>
                <a:latin typeface="Arial" panose="020B0604020202020204" pitchFamily="34" charset="0"/>
                <a:ea typeface="Calibri" panose="020F0502020204030204" pitchFamily="34" charset="0"/>
                <a:cs typeface="Arial" panose="020B0604020202020204" pitchFamily="34" charset="0"/>
              </a:rPr>
              <a:t>IRAs are available to spouses with no current income.</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smtClean="0">
                <a:effectLst/>
                <a:latin typeface="Arial" panose="020B0604020202020204" pitchFamily="34" charset="0"/>
                <a:ea typeface="Calibri" panose="020F0502020204030204" pitchFamily="34" charset="0"/>
                <a:cs typeface="Arial" panose="020B0604020202020204" pitchFamily="34" charset="0"/>
              </a:rPr>
              <a:t>IRAs allow of $7,000 contribution for over age 50 with earned income</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smtClean="0">
                <a:effectLst/>
                <a:latin typeface="Arial" panose="020B0604020202020204" pitchFamily="34" charset="0"/>
                <a:ea typeface="Calibri" panose="020F0502020204030204" pitchFamily="34" charset="0"/>
                <a:cs typeface="Arial" panose="020B0604020202020204" pitchFamily="34" charset="0"/>
              </a:rPr>
              <a:t>IRAs on behalf of minors with earned income.</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smtClean="0">
                <a:latin typeface="Arial" panose="020B0604020202020204" pitchFamily="34" charset="0"/>
                <a:ea typeface="Calibri" panose="020F0502020204030204" pitchFamily="34" charset="0"/>
                <a:cs typeface="Arial" panose="020B0604020202020204" pitchFamily="34" charset="0"/>
              </a:rPr>
              <a:t>Y</a:t>
            </a:r>
            <a:r>
              <a:rPr lang="en-US" sz="3600" dirty="0" smtClean="0">
                <a:effectLst/>
                <a:latin typeface="Arial" panose="020B0604020202020204" pitchFamily="34" charset="0"/>
                <a:ea typeface="Calibri" panose="020F0502020204030204" pitchFamily="34" charset="0"/>
                <a:cs typeface="Arial" panose="020B0604020202020204" pitchFamily="34" charset="0"/>
              </a:rPr>
              <a:t>ou might fund a Roth IRA by converting from an IRA to a Roth IRA, and pay income taxes on the conversion.</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smtClean="0">
                <a:effectLst/>
                <a:latin typeface="Arial" panose="020B0604020202020204" pitchFamily="34" charset="0"/>
                <a:ea typeface="Calibri" panose="020F0502020204030204" pitchFamily="34" charset="0"/>
                <a:cs typeface="Arial" panose="020B0604020202020204" pitchFamily="34" charset="0"/>
              </a:rPr>
              <a:t>Self-employed, freelancer, royalties, side-gigs, pay less tax with a SEP IRA. But it is subject to RMD.</a:t>
            </a:r>
            <a:endParaRPr lang="en-US" sz="36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10</a:t>
            </a:fld>
            <a:endParaRPr lang="en-US" dirty="0"/>
          </a:p>
        </p:txBody>
      </p:sp>
    </p:spTree>
    <p:extLst>
      <p:ext uri="{BB962C8B-B14F-4D97-AF65-F5344CB8AC3E}">
        <p14:creationId xmlns:p14="http://schemas.microsoft.com/office/powerpoint/2010/main" val="2780051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632" y="388818"/>
            <a:ext cx="11951368" cy="6858609"/>
          </a:xfrm>
          <a:prstGeom prst="rect">
            <a:avLst/>
          </a:prstGeom>
        </p:spPr>
        <p:txBody>
          <a:bodyPr wrap="square">
            <a:spAutoFit/>
          </a:bodyPr>
          <a:lstStyle/>
          <a:p>
            <a:pPr marL="457200" marR="0">
              <a:lnSpc>
                <a:spcPct val="107000"/>
              </a:lnSpc>
              <a:spcBef>
                <a:spcPts val="0"/>
              </a:spcBef>
              <a:spcAft>
                <a:spcPts val="800"/>
              </a:spcAft>
            </a:pPr>
            <a:r>
              <a:rPr lang="en-US" sz="3600" b="1" dirty="0">
                <a:latin typeface="Arial" panose="020B0604020202020204" pitchFamily="34" charset="0"/>
                <a:ea typeface="Calibri" panose="020F0502020204030204" pitchFamily="34" charset="0"/>
                <a:cs typeface="Arial" panose="020B0604020202020204" pitchFamily="34" charset="0"/>
              </a:rPr>
              <a:t>MANAGE RMDS (Required Minimum Distributions)</a:t>
            </a:r>
            <a:endParaRPr lang="en-US" sz="36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Are RMDs suspended in 2021 as they were in 2020?  No.</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Calculation of RMDs from All tax deferred accounts; avoid 50% penalties</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No RMDs for Roth IRAs, unless they are inherited. IRS rules are complex. </a:t>
            </a:r>
          </a:p>
          <a:p>
            <a:pPr>
              <a:lnSpc>
                <a:spcPct val="107000"/>
              </a:lnSpc>
            </a:pPr>
            <a:r>
              <a:rPr lang="en-US" sz="3600" dirty="0">
                <a:latin typeface="Arial" panose="020B0604020202020204" pitchFamily="34" charset="0"/>
                <a:ea typeface="Calibri" panose="020F0502020204030204" pitchFamily="34" charset="0"/>
                <a:cs typeface="Arial" panose="020B0604020202020204" pitchFamily="34" charset="0"/>
              </a:rPr>
              <a:t>(</a:t>
            </a:r>
            <a:r>
              <a:rPr lang="en-US" sz="2800" dirty="0">
                <a:latin typeface="Arial" panose="020B0604020202020204" pitchFamily="34" charset="0"/>
                <a:ea typeface="Calibri" panose="020F0502020204030204" pitchFamily="34" charset="0"/>
                <a:cs typeface="Arial" panose="020B0604020202020204" pitchFamily="34" charset="0"/>
              </a:rPr>
              <a:t>More in Estate Planning Webinar by Matt Guttman, Attorney, Monday Nov. 8 at 1:30pm – 4:00pm. (CST) Class Room – at 1755 Prior Avenue North, Falcon </a:t>
            </a:r>
            <a:r>
              <a:rPr lang="en-US" sz="2800" dirty="0" smtClean="0">
                <a:latin typeface="Arial" panose="020B0604020202020204" pitchFamily="34" charset="0"/>
                <a:ea typeface="Calibri" panose="020F0502020204030204" pitchFamily="34" charset="0"/>
                <a:cs typeface="Arial" panose="020B0604020202020204" pitchFamily="34" charset="0"/>
              </a:rPr>
              <a:t>Heights</a:t>
            </a:r>
            <a:endParaRPr lang="en-US" sz="36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2400" dirty="0">
                <a:latin typeface="Arial" panose="020B0604020202020204" pitchFamily="34" charset="0"/>
                <a:ea typeface="Calibri" panose="020F0502020204030204" pitchFamily="34" charset="0"/>
                <a:cs typeface="Arial" panose="020B0604020202020204" pitchFamily="34" charset="0"/>
                <a:hlinkClick r:id="rId2"/>
              </a:rPr>
              <a:t>https://</a:t>
            </a:r>
            <a:r>
              <a:rPr lang="en-US" sz="2400" dirty="0" smtClean="0">
                <a:latin typeface="Arial" panose="020B0604020202020204" pitchFamily="34" charset="0"/>
                <a:ea typeface="Calibri" panose="020F0502020204030204" pitchFamily="34" charset="0"/>
                <a:cs typeface="Arial" panose="020B0604020202020204" pitchFamily="34" charset="0"/>
                <a:hlinkClick r:id="rId2"/>
              </a:rPr>
              <a:t>zoom.us/meeting/register/tJUrcO-vqj8jG9efkszmpLt4Zo-A7BMKOtgp</a:t>
            </a:r>
            <a:endParaRPr lang="en-US" sz="24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sz="36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11</a:t>
            </a:fld>
            <a:endParaRPr lang="en-US" dirty="0"/>
          </a:p>
        </p:txBody>
      </p:sp>
    </p:spTree>
    <p:extLst>
      <p:ext uri="{BB962C8B-B14F-4D97-AF65-F5344CB8AC3E}">
        <p14:creationId xmlns:p14="http://schemas.microsoft.com/office/powerpoint/2010/main" val="447917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09392"/>
          </a:xfrm>
          <a:prstGeom prst="rect">
            <a:avLst/>
          </a:prstGeom>
        </p:spPr>
        <p:txBody>
          <a:bodyPr wrap="square">
            <a:spAutoFit/>
          </a:bodyPr>
          <a:lstStyle/>
          <a:p>
            <a:pPr>
              <a:lnSpc>
                <a:spcPct val="107000"/>
              </a:lnSpc>
            </a:pP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US" sz="36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3600" b="1"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https://www.fidelity.com/retirement-ira/required-minimum-distribution-faq</a:t>
            </a:r>
            <a:endParaRPr lang="en-US" sz="36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3600" b="1" dirty="0">
                <a:latin typeface="Arial" panose="020B0604020202020204" pitchFamily="34" charset="0"/>
                <a:ea typeface="Calibri" panose="020F0502020204030204" pitchFamily="34" charset="0"/>
                <a:cs typeface="Arial" panose="020B0604020202020204" pitchFamily="34" charset="0"/>
              </a:rPr>
              <a:t>Top RMD questions for 2021</a:t>
            </a:r>
            <a:endParaRPr lang="en-US" sz="3600" dirty="0" smtClean="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3600" dirty="0" smtClean="0">
                <a:latin typeface="Arial" panose="020B0604020202020204" pitchFamily="34" charset="0"/>
                <a:ea typeface="Calibri" panose="020F0502020204030204" pitchFamily="34" charset="0"/>
                <a:cs typeface="Arial" panose="020B0604020202020204" pitchFamily="34" charset="0"/>
              </a:rPr>
              <a:t>If </a:t>
            </a:r>
            <a:r>
              <a:rPr lang="en-US" sz="3600" dirty="0">
                <a:latin typeface="Arial" panose="020B0604020202020204" pitchFamily="34" charset="0"/>
                <a:ea typeface="Calibri" panose="020F0502020204030204" pitchFamily="34" charset="0"/>
                <a:cs typeface="Arial" panose="020B0604020202020204" pitchFamily="34" charset="0"/>
              </a:rPr>
              <a:t>you turn 72 in 2021 and did not turn 70½ on or before 12/31/19, then you will need to begin taking RMDs for the first time this year</a:t>
            </a:r>
            <a:r>
              <a:rPr lang="en-US" sz="3600" b="1" dirty="0">
                <a:latin typeface="Arial" panose="020B0604020202020204" pitchFamily="34" charset="0"/>
                <a:ea typeface="Calibri" panose="020F0502020204030204" pitchFamily="34" charset="0"/>
                <a:cs typeface="Arial" panose="020B0604020202020204" pitchFamily="34" charset="0"/>
              </a:rPr>
              <a:t>. </a:t>
            </a:r>
            <a:r>
              <a:rPr lang="en-US" sz="3600" b="1"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Learn more about Required Minimum </a:t>
            </a:r>
            <a:r>
              <a:rPr lang="en-US" sz="3600" b="1"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Distributions</a:t>
            </a:r>
            <a:r>
              <a:rPr lang="en-US" sz="3600" b="1" dirty="0" smtClean="0">
                <a:solidFill>
                  <a:srgbClr val="0563C1"/>
                </a:solidFill>
                <a:latin typeface="Arial" panose="020B0604020202020204" pitchFamily="34" charset="0"/>
                <a:ea typeface="Calibri" panose="020F0502020204030204" pitchFamily="34" charset="0"/>
                <a:cs typeface="Arial" panose="020B0604020202020204" pitchFamily="34" charset="0"/>
              </a:rPr>
              <a:t>.</a:t>
            </a:r>
          </a:p>
          <a:p>
            <a:pPr marL="457200" marR="0">
              <a:lnSpc>
                <a:spcPct val="107000"/>
              </a:lnSpc>
              <a:spcBef>
                <a:spcPts val="0"/>
              </a:spcBef>
              <a:spcAft>
                <a:spcPts val="0"/>
              </a:spcAft>
            </a:pPr>
            <a:endParaRPr lang="en-US" sz="3600" dirty="0" smtClean="0">
              <a:effectLst/>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3600" dirty="0" smtClean="0">
                <a:effectLst/>
                <a:latin typeface="Arial" panose="020B0604020202020204" pitchFamily="34" charset="0"/>
                <a:ea typeface="Calibri" panose="020F0502020204030204" pitchFamily="34" charset="0"/>
                <a:cs typeface="Arial" panose="020B0604020202020204" pitchFamily="34" charset="0"/>
              </a:rPr>
              <a:t>Active employees over 72 do not have RMDs from that employer’s retirement accounts; but RMDs are due from other university employers</a:t>
            </a:r>
            <a:r>
              <a:rPr lang="en-US" sz="3600" b="1" dirty="0" smtClean="0">
                <a:effectLst/>
                <a:latin typeface="Arial" panose="020B0604020202020204" pitchFamily="34" charset="0"/>
                <a:ea typeface="Calibri" panose="020F0502020204030204" pitchFamily="34" charset="0"/>
                <a:cs typeface="Arial" panose="020B0604020202020204" pitchFamily="34" charset="0"/>
              </a:rPr>
              <a:t>. </a:t>
            </a:r>
            <a:endParaRPr lang="en-US" sz="36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12</a:t>
            </a:fld>
            <a:endParaRPr lang="en-US" dirty="0"/>
          </a:p>
        </p:txBody>
      </p:sp>
    </p:spTree>
    <p:extLst>
      <p:ext uri="{BB962C8B-B14F-4D97-AF65-F5344CB8AC3E}">
        <p14:creationId xmlns:p14="http://schemas.microsoft.com/office/powerpoint/2010/main" val="2320541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128"/>
            <a:ext cx="11853333" cy="7205049"/>
          </a:xfrm>
          <a:prstGeom prst="rect">
            <a:avLst/>
          </a:prstGeom>
        </p:spPr>
        <p:txBody>
          <a:bodyPr wrap="square">
            <a:spAutoFit/>
          </a:bodyPr>
          <a:lstStyle/>
          <a:p>
            <a:pPr>
              <a:lnSpc>
                <a:spcPct val="107000"/>
              </a:lnSpc>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https://www.fidelity.com/retirement-ira/required-minimum-distribution-faq</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Arial" panose="020B0604020202020204" pitchFamily="34" charset="0"/>
                <a:ea typeface="Calibri" panose="020F0502020204030204" pitchFamily="34" charset="0"/>
                <a:cs typeface="Times New Roman" panose="02020603050405020304" pitchFamily="18" charset="0"/>
              </a:rPr>
              <a:t>Top RMD questions for </a:t>
            </a:r>
            <a:r>
              <a:rPr lang="en-US" b="1" dirty="0" smtClean="0">
                <a:latin typeface="Arial" panose="020B0604020202020204" pitchFamily="34" charset="0"/>
                <a:ea typeface="Calibri" panose="020F0502020204030204" pitchFamily="34" charset="0"/>
                <a:cs typeface="Times New Roman" panose="02020603050405020304" pitchFamily="18" charset="0"/>
              </a:rPr>
              <a:t>2021 (“It’s complex” as said </a:t>
            </a:r>
            <a:r>
              <a:rPr lang="en-US" b="1" dirty="0">
                <a:latin typeface="Arial" panose="020B0604020202020204" pitchFamily="34" charset="0"/>
                <a:ea typeface="Calibri" panose="020F0502020204030204" pitchFamily="34" charset="0"/>
                <a:cs typeface="Times New Roman" panose="02020603050405020304" pitchFamily="18" charset="0"/>
              </a:rPr>
              <a:t>by His Holiness the 14th Dalai </a:t>
            </a:r>
            <a:r>
              <a:rPr lang="en-US" b="1" dirty="0" smtClean="0">
                <a:latin typeface="Arial" panose="020B0604020202020204" pitchFamily="34" charset="0"/>
                <a:ea typeface="Calibri" panose="020F0502020204030204" pitchFamily="34" charset="0"/>
                <a:cs typeface="Times New Roman" panose="02020603050405020304" pitchFamily="18" charset="0"/>
              </a:rPr>
              <a:t>Lama.)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Are RMDs suspended in 2021 as they were in 2020? </a:t>
            </a:r>
            <a:r>
              <a:rPr lang="en-US" b="1" dirty="0">
                <a:latin typeface="Arial" panose="020B0604020202020204" pitchFamily="34" charset="0"/>
                <a:ea typeface="Calibri" panose="020F0502020204030204" pitchFamily="34" charset="0"/>
                <a:cs typeface="Times New Roman" panose="02020603050405020304" pitchFamily="18" charset="0"/>
              </a:rPr>
              <a:t> No.</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If you turn 72 in 2021 and did not turn 70½ on or before 12/31/19, then you will need to begin taking RMDs for the first time this year. </a:t>
            </a: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Learn more about Required Minimum Distributions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If I had previously automated my RMDs, do I need to take any action to restart my withdrawal plan?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Do I need to take more than one RMD in 2021 to make up for skipping one in 2020? </a:t>
            </a:r>
            <a:r>
              <a:rPr lang="en-US" b="1" dirty="0">
                <a:latin typeface="Arial" panose="020B0604020202020204" pitchFamily="34" charset="0"/>
                <a:ea typeface="Calibri" panose="020F0502020204030204" pitchFamily="34" charset="0"/>
                <a:cs typeface="Times New Roman" panose="02020603050405020304" pitchFamily="18" charset="0"/>
              </a:rPr>
              <a:t> No.</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I received a 1099-R tax form showing an RMD from 2020 that I returned to my IRA before the August 31, 2020 deadline outlined in the CARES Act. Do I need an updated form to reflect that my distribution was redeposited?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b="1" dirty="0">
                <a:latin typeface="Arial" panose="020B0604020202020204" pitchFamily="34" charset="0"/>
                <a:ea typeface="Calibri" panose="020F0502020204030204" pitchFamily="34" charset="0"/>
                <a:cs typeface="Times New Roman" panose="02020603050405020304" pitchFamily="18" charset="0"/>
              </a:rPr>
              <a:t>No. Please consult your accountant or tax advisor on how to reconcile this withdrawal with your 1099-R, 5498.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Can I Roll back the RMD that was taken from my IRA in December of 2020?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b="1" dirty="0">
                <a:latin typeface="Arial" panose="020B0604020202020204" pitchFamily="34" charset="0"/>
                <a:ea typeface="Calibri" panose="020F0502020204030204" pitchFamily="34" charset="0"/>
                <a:cs typeface="Times New Roman" panose="02020603050405020304" pitchFamily="18" charset="0"/>
              </a:rPr>
              <a:t>Yes, 2020 RMD withdrawals were treated as distributions and would be eligible for 60-day rollover treatment. Customers would need to add the Distributed amount back to their December 31, 2020 balance and re-calculate their 2021 RMD.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Can I roll back the RMD for my inherited IRA account that was distributed in December of 2020?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b="1" dirty="0">
                <a:latin typeface="Arial" panose="020B0604020202020204" pitchFamily="34" charset="0"/>
                <a:ea typeface="Calibri" panose="020F0502020204030204" pitchFamily="34" charset="0"/>
                <a:cs typeface="Times New Roman" panose="02020603050405020304" pitchFamily="18" charset="0"/>
              </a:rPr>
              <a:t>No. Withdrawals from a non-spouse beneficiary inherited IRA were only eligible to be rolled back until August 31, 2020, If they were taken prior to that date.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I turned 70½ in 2019 and delayed my RMD until 2020 did I have to take it?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b="1" dirty="0">
                <a:latin typeface="Arial" panose="020B0604020202020204" pitchFamily="34" charset="0"/>
                <a:ea typeface="Calibri" panose="020F0502020204030204" pitchFamily="34" charset="0"/>
                <a:cs typeface="Times New Roman" panose="02020603050405020304" pitchFamily="18" charset="0"/>
              </a:rPr>
              <a:t>No.</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If I turned 72 in 2020 do I need to take my first RMD by April 1, 2021? </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b="1" dirty="0">
                <a:latin typeface="Arial" panose="020B0604020202020204" pitchFamily="34" charset="0"/>
                <a:ea typeface="Calibri" panose="020F0502020204030204" pitchFamily="34" charset="0"/>
                <a:cs typeface="Times New Roman" panose="02020603050405020304" pitchFamily="18" charset="0"/>
              </a:rPr>
              <a:t>The April 1, 2020 distribution has also been waived. An RMD in this situation would need to come out, for 2021, no later than December 31, 2021.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If I took a CARES act withdrawal in 2020 does it count toward my RMD for 2020, 2021 and 2022? </a:t>
            </a:r>
            <a:r>
              <a:rPr lang="en-US" b="1" dirty="0">
                <a:latin typeface="Arial" panose="020B0604020202020204" pitchFamily="34" charset="0"/>
                <a:ea typeface="Calibri" panose="020F0502020204030204" pitchFamily="34" charset="0"/>
                <a:cs typeface="Times New Roman" panose="02020603050405020304" pitchFamily="18" charset="0"/>
              </a:rPr>
              <a:t> No.</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Arial" panose="020B0604020202020204" pitchFamily="34"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13</a:t>
            </a:fld>
            <a:endParaRPr lang="en-US" dirty="0"/>
          </a:p>
        </p:txBody>
      </p:sp>
    </p:spTree>
    <p:extLst>
      <p:ext uri="{BB962C8B-B14F-4D97-AF65-F5344CB8AC3E}">
        <p14:creationId xmlns:p14="http://schemas.microsoft.com/office/powerpoint/2010/main" val="966133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333" y="460106"/>
            <a:ext cx="9897533" cy="6020110"/>
          </a:xfrm>
          <a:prstGeom prst="rect">
            <a:avLst/>
          </a:prstGeom>
        </p:spPr>
        <p:txBody>
          <a:bodyPr wrap="square">
            <a:spAutoFit/>
          </a:bodyPr>
          <a:lstStyle/>
          <a:p>
            <a:pPr>
              <a:lnSpc>
                <a:spcPct val="107000"/>
              </a:lnSpc>
            </a:pPr>
            <a:r>
              <a:rPr lang="en-US" sz="3200" b="1" dirty="0" smtClean="0">
                <a:latin typeface="Arial" panose="020B0604020202020204" pitchFamily="34" charset="0"/>
                <a:ea typeface="Calibri" panose="020F0502020204030204" pitchFamily="34" charset="0"/>
                <a:cs typeface="Times New Roman" panose="02020603050405020304" pitchFamily="18" charset="0"/>
              </a:rPr>
              <a:t>                     </a:t>
            </a:r>
            <a:r>
              <a:rPr lang="en-US" sz="4000" b="1" dirty="0" smtClean="0">
                <a:latin typeface="Arial" panose="020B0604020202020204" pitchFamily="34" charset="0"/>
                <a:ea typeface="Calibri" panose="020F0502020204030204" pitchFamily="34" charset="0"/>
                <a:cs typeface="Times New Roman" panose="02020603050405020304" pitchFamily="18" charset="0"/>
              </a:rPr>
              <a:t>Account Types For RMDs</a:t>
            </a:r>
            <a:r>
              <a:rPr lang="en-US" sz="4000" dirty="0" smtClean="0">
                <a:latin typeface="Arial" panose="020B0604020202020204" pitchFamily="34" charset="0"/>
                <a:ea typeface="Calibri" panose="020F0502020204030204" pitchFamily="34" charset="0"/>
                <a:cs typeface="Times New Roman" panose="02020603050405020304" pitchFamily="18" charset="0"/>
              </a:rPr>
              <a:t> </a:t>
            </a:r>
            <a:r>
              <a:rPr lang="en-US" sz="4000" dirty="0">
                <a:latin typeface="Arial" panose="020B0604020202020204" pitchFamily="34" charset="0"/>
                <a:ea typeface="Calibri" panose="020F0502020204030204" pitchFamily="34" charset="0"/>
                <a:cs typeface="Times New Roman" panose="02020603050405020304" pitchFamily="18" charset="0"/>
              </a:rPr>
              <a:t/>
            </a:r>
            <a:br>
              <a:rPr lang="en-US" sz="4000" dirty="0">
                <a:latin typeface="Arial" panose="020B0604020202020204" pitchFamily="34" charset="0"/>
                <a:ea typeface="Calibri" panose="020F0502020204030204" pitchFamily="34" charset="0"/>
                <a:cs typeface="Times New Roman" panose="02020603050405020304" pitchFamily="18" charset="0"/>
              </a:rPr>
            </a:br>
            <a:r>
              <a:rPr lang="en-US" sz="4000" dirty="0">
                <a:latin typeface="Arial" panose="020B0604020202020204" pitchFamily="34" charset="0"/>
                <a:ea typeface="Calibri" panose="020F0502020204030204" pitchFamily="34" charset="0"/>
                <a:cs typeface="Times New Roman" panose="02020603050405020304" pitchFamily="18" charset="0"/>
              </a:rPr>
              <a:t>RMDs must be taken out of tax-deferred retirement accounts, </a:t>
            </a:r>
            <a:r>
              <a:rPr lang="en-US" sz="4000" dirty="0" smtClean="0">
                <a:latin typeface="Arial" panose="020B0604020202020204" pitchFamily="34" charset="0"/>
                <a:ea typeface="Calibri" panose="020F0502020204030204" pitchFamily="34" charset="0"/>
                <a:cs typeface="Times New Roman" panose="02020603050405020304" pitchFamily="18" charset="0"/>
              </a:rPr>
              <a:t>including:</a:t>
            </a:r>
          </a:p>
          <a:p>
            <a:pPr>
              <a:lnSpc>
                <a:spcPct val="107000"/>
              </a:lnSpc>
            </a:pPr>
            <a:endParaRPr lang="en-US" sz="4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US" sz="40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US" sz="4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US" sz="40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4000" dirty="0" smtClean="0">
                <a:latin typeface="Arial" panose="020B0604020202020204" pitchFamily="34" charset="0"/>
                <a:ea typeface="Calibri" panose="020F0502020204030204" pitchFamily="34" charset="0"/>
                <a:cs typeface="Times New Roman" panose="02020603050405020304" pitchFamily="18" charset="0"/>
              </a:rPr>
              <a:t>There are no RMDs for Roth IRAs, unless they are inherited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24265584"/>
              </p:ext>
            </p:extLst>
          </p:nvPr>
        </p:nvGraphicFramePr>
        <p:xfrm>
          <a:off x="804333" y="2905780"/>
          <a:ext cx="10515600" cy="1780223"/>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620723577"/>
                    </a:ext>
                  </a:extLst>
                </a:gridCol>
                <a:gridCol w="5257800">
                  <a:extLst>
                    <a:ext uri="{9D8B030D-6E8A-4147-A177-3AD203B41FA5}">
                      <a16:colId xmlns:a16="http://schemas.microsoft.com/office/drawing/2014/main" val="133869413"/>
                    </a:ext>
                  </a:extLst>
                </a:gridCol>
              </a:tblGrid>
              <a:tr h="687525">
                <a:tc>
                  <a: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a:effectLst/>
                        </a:rPr>
                        <a:t>Traditional IRAs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a:effectLst/>
                        </a:rPr>
                        <a:t>Rollover IRAs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a:effectLst/>
                        </a:rPr>
                        <a:t>SIMPLE IRAs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a:effectLst/>
                        </a:rPr>
                        <a:t>SEP IRAs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600" dirty="0">
                          <a:effectLst/>
                        </a:rPr>
                        <a:t>Most 401(k) and 403(b) plans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783894556"/>
                  </a:ext>
                </a:extLst>
              </a:tr>
            </a:tbl>
          </a:graphicData>
        </a:graphic>
      </p:graphicFrame>
      <p:sp>
        <p:nvSpPr>
          <p:cNvPr id="4" name="Rectangle 1"/>
          <p:cNvSpPr>
            <a:spLocks noChangeArrowheads="1"/>
          </p:cNvSpPr>
          <p:nvPr/>
        </p:nvSpPr>
        <p:spPr bwMode="auto">
          <a:xfrm>
            <a:off x="804333" y="37835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Slide Number Placeholder 4"/>
          <p:cNvSpPr>
            <a:spLocks noGrp="1"/>
          </p:cNvSpPr>
          <p:nvPr>
            <p:ph type="sldNum" sz="quarter" idx="12"/>
          </p:nvPr>
        </p:nvSpPr>
        <p:spPr/>
        <p:txBody>
          <a:bodyPr/>
          <a:lstStyle/>
          <a:p>
            <a:fld id="{3D07EB59-5149-4B6C-94A6-6D876B82251A}" type="slidenum">
              <a:rPr lang="en-US" smtClean="0"/>
              <a:t>14</a:t>
            </a:fld>
            <a:endParaRPr lang="en-US" dirty="0"/>
          </a:p>
        </p:txBody>
      </p:sp>
    </p:spTree>
    <p:extLst>
      <p:ext uri="{BB962C8B-B14F-4D97-AF65-F5344CB8AC3E}">
        <p14:creationId xmlns:p14="http://schemas.microsoft.com/office/powerpoint/2010/main" val="3630230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24934"/>
            <a:ext cx="12192000" cy="4249368"/>
          </a:xfrm>
          <a:prstGeom prst="rect">
            <a:avLst/>
          </a:prstGeom>
        </p:spPr>
        <p:txBody>
          <a:bodyPr wrap="square">
            <a:spAutoFit/>
          </a:bodyPr>
          <a:lstStyle/>
          <a:p>
            <a:pPr>
              <a:lnSpc>
                <a:spcPct val="107000"/>
              </a:lnSpc>
              <a:spcAft>
                <a:spcPts val="800"/>
              </a:spcAft>
            </a:pPr>
            <a:r>
              <a:rPr lang="en-US" sz="4000" dirty="0" smtClean="0">
                <a:latin typeface="Arial" panose="020B0604020202020204" pitchFamily="34" charset="0"/>
                <a:ea typeface="Calibri" panose="020F0502020204030204" pitchFamily="34" charset="0"/>
                <a:cs typeface="Arial" panose="020B0604020202020204" pitchFamily="34" charset="0"/>
              </a:rPr>
              <a:t>    Top </a:t>
            </a:r>
            <a:r>
              <a:rPr lang="en-US" sz="4000" dirty="0">
                <a:latin typeface="Arial" panose="020B0604020202020204" pitchFamily="34" charset="0"/>
                <a:ea typeface="Calibri" panose="020F0502020204030204" pitchFamily="34" charset="0"/>
                <a:cs typeface="Arial" panose="020B0604020202020204" pitchFamily="34" charset="0"/>
              </a:rPr>
              <a:t>RMD questions for 2021 at Fidelity site:</a:t>
            </a:r>
          </a:p>
          <a:p>
            <a:pPr>
              <a:lnSpc>
                <a:spcPct val="107000"/>
              </a:lnSpc>
              <a:spcAft>
                <a:spcPts val="800"/>
              </a:spcAft>
            </a:pPr>
            <a:r>
              <a:rPr lang="en-US" sz="4000" b="1"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https://www.fidelity.com/retirement-ira/required-minimum-distribution-faq</a:t>
            </a:r>
            <a:endParaRPr lang="en-US" sz="4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4000" dirty="0">
                <a:latin typeface="Arial" panose="020B0604020202020204" pitchFamily="34" charset="0"/>
                <a:ea typeface="Calibri" panose="020F0502020204030204" pitchFamily="34" charset="0"/>
                <a:cs typeface="Arial" panose="020B0604020202020204" pitchFamily="34" charset="0"/>
              </a:rPr>
              <a:t>VALIC/AIG is still paying 4.5</a:t>
            </a:r>
            <a:r>
              <a:rPr lang="en-US" sz="4000" dirty="0" smtClean="0">
                <a:latin typeface="Arial" panose="020B0604020202020204" pitchFamily="34" charset="0"/>
                <a:ea typeface="Calibri" panose="020F0502020204030204" pitchFamily="34" charset="0"/>
                <a:cs typeface="Arial" panose="020B0604020202020204" pitchFamily="34" charset="0"/>
              </a:rPr>
              <a:t>%. </a:t>
            </a:r>
            <a:r>
              <a:rPr lang="en-US" sz="4000" dirty="0">
                <a:latin typeface="Arial" panose="020B0604020202020204" pitchFamily="34" charset="0"/>
                <a:ea typeface="Calibri" panose="020F0502020204030204" pitchFamily="34" charset="0"/>
                <a:cs typeface="Arial" panose="020B0604020202020204" pitchFamily="34" charset="0"/>
              </a:rPr>
              <a:t>So take RMD from other lower interest accounts like Securian or TIAA/CREF</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15</a:t>
            </a:fld>
            <a:endParaRPr lang="en-US" dirty="0"/>
          </a:p>
        </p:txBody>
      </p:sp>
    </p:spTree>
    <p:extLst>
      <p:ext uri="{BB962C8B-B14F-4D97-AF65-F5344CB8AC3E}">
        <p14:creationId xmlns:p14="http://schemas.microsoft.com/office/powerpoint/2010/main" val="144266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017"/>
            <a:ext cx="12609095" cy="6682983"/>
          </a:xfrm>
          <a:prstGeom prst="rect">
            <a:avLst/>
          </a:prstGeom>
        </p:spPr>
        <p:txBody>
          <a:bodyPr wrap="square">
            <a:spAutoFit/>
          </a:bodyPr>
          <a:lstStyle/>
          <a:p>
            <a:pPr>
              <a:lnSpc>
                <a:spcPct val="107000"/>
              </a:lnSpc>
              <a:spcAft>
                <a:spcPts val="800"/>
              </a:spcAft>
            </a:pPr>
            <a:r>
              <a:rPr lang="en-US" sz="4800" b="1" dirty="0">
                <a:latin typeface="Arial" panose="020B0604020202020204" pitchFamily="34" charset="0"/>
                <a:ea typeface="Calibri" panose="020F0502020204030204" pitchFamily="34" charset="0"/>
                <a:cs typeface="Times New Roman" panose="02020603050405020304" pitchFamily="18" charset="0"/>
              </a:rPr>
              <a:t>MANAGING QUALIFIED CHARITABLE DISTRIBUTIONS (QCD)</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800" dirty="0">
                <a:latin typeface="Arial" panose="020B0604020202020204" pitchFamily="34" charset="0"/>
                <a:ea typeface="Calibri" panose="020F0502020204030204" pitchFamily="34" charset="0"/>
                <a:cs typeface="Times New Roman" panose="02020603050405020304" pitchFamily="18" charset="0"/>
              </a:rPr>
              <a:t>Carefully distribute, document, and inform your tax preparer or you may be taxed on the QCD distribution. </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800" dirty="0">
                <a:latin typeface="Arial" panose="020B0604020202020204" pitchFamily="34" charset="0"/>
                <a:ea typeface="Calibri" panose="020F0502020204030204" pitchFamily="34" charset="0"/>
                <a:cs typeface="Times New Roman" panose="02020603050405020304" pitchFamily="18" charset="0"/>
              </a:rPr>
              <a:t>Spouses coordinate QCDs on the Joint tax filing</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800" dirty="0">
                <a:latin typeface="Arial" panose="020B0604020202020204" pitchFamily="34" charset="0"/>
                <a:ea typeface="Calibri" panose="020F0502020204030204" pitchFamily="34" charset="0"/>
                <a:cs typeface="Times New Roman" panose="02020603050405020304" pitchFamily="18" charset="0"/>
              </a:rPr>
              <a:t>Tax advantages of processing QCD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16</a:t>
            </a:fld>
            <a:endParaRPr lang="en-US" dirty="0"/>
          </a:p>
        </p:txBody>
      </p:sp>
    </p:spTree>
    <p:extLst>
      <p:ext uri="{BB962C8B-B14F-4D97-AF65-F5344CB8AC3E}">
        <p14:creationId xmlns:p14="http://schemas.microsoft.com/office/powerpoint/2010/main" val="3323065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916"/>
            <a:ext cx="11963400" cy="5669244"/>
          </a:xfrm>
          <a:prstGeom prst="rect">
            <a:avLst/>
          </a:prstGeom>
        </p:spPr>
        <p:txBody>
          <a:bodyPr wrap="square">
            <a:spAutoFit/>
          </a:bodyPr>
          <a:lstStyle/>
          <a:p>
            <a:pPr>
              <a:lnSpc>
                <a:spcPct val="107000"/>
              </a:lnSpc>
              <a:spcAft>
                <a:spcPts val="800"/>
              </a:spcAft>
            </a:pPr>
            <a:r>
              <a:rPr lang="en-US" sz="4000" u="sng" dirty="0">
                <a:latin typeface="Arial" panose="020B0604020202020204" pitchFamily="34" charset="0"/>
                <a:ea typeface="Calibri" panose="020F0502020204030204" pitchFamily="34" charset="0"/>
                <a:cs typeface="Arial" panose="020B0604020202020204" pitchFamily="34" charset="0"/>
              </a:rPr>
              <a:t>Making Qualified Charitable Distributions (QCD) </a:t>
            </a:r>
            <a:endParaRPr lang="en-US" sz="4000" u="sng"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4000" dirty="0">
                <a:latin typeface="Arial" panose="020B0604020202020204" pitchFamily="34" charset="0"/>
                <a:ea typeface="Calibri" panose="020F0502020204030204" pitchFamily="34" charset="0"/>
                <a:cs typeface="Arial" panose="020B0604020202020204" pitchFamily="34" charset="0"/>
              </a:rPr>
              <a:t> </a:t>
            </a:r>
            <a:r>
              <a:rPr lang="en-US" sz="4000" dirty="0" smtClean="0">
                <a:latin typeface="Arial" panose="020B0604020202020204" pitchFamily="34" charset="0"/>
                <a:ea typeface="Calibri" panose="020F0502020204030204" pitchFamily="34" charset="0"/>
                <a:cs typeface="Arial" panose="020B0604020202020204" pitchFamily="34" charset="0"/>
              </a:rPr>
              <a:t>Carefully </a:t>
            </a:r>
            <a:r>
              <a:rPr lang="en-US" sz="4000" dirty="0">
                <a:latin typeface="Arial" panose="020B0604020202020204" pitchFamily="34" charset="0"/>
                <a:ea typeface="Calibri" panose="020F0502020204030204" pitchFamily="34" charset="0"/>
                <a:cs typeface="Arial" panose="020B0604020202020204" pitchFamily="34" charset="0"/>
              </a:rPr>
              <a:t>document the transfer and </a:t>
            </a:r>
            <a:r>
              <a:rPr lang="en-US" sz="4000" dirty="0" smtClean="0">
                <a:latin typeface="Arial" panose="020B0604020202020204" pitchFamily="34" charset="0"/>
                <a:ea typeface="Calibri" panose="020F0502020204030204" pitchFamily="34" charset="0"/>
                <a:cs typeface="Arial" panose="020B0604020202020204" pitchFamily="34" charset="0"/>
              </a:rPr>
              <a:t>tell tax preparer:@020Form 1099-R distribution type (07) “Normal Dist.) Taxable, but tax withheld 0, is the Key.</a:t>
            </a:r>
            <a:endParaRPr lang="en-US" sz="40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4000" dirty="0">
                <a:latin typeface="Arial" panose="020B0604020202020204" pitchFamily="34" charset="0"/>
                <a:ea typeface="Calibri" panose="020F0502020204030204" pitchFamily="34" charset="0"/>
                <a:cs typeface="Arial" panose="020B0604020202020204" pitchFamily="34" charset="0"/>
              </a:rPr>
              <a:t>Distributions to honor: Veterans, Children’s Teams, First Responders; Religion, </a:t>
            </a:r>
            <a:r>
              <a:rPr lang="en-US" sz="4000" dirty="0" smtClean="0">
                <a:latin typeface="Arial" panose="020B0604020202020204" pitchFamily="34" charset="0"/>
                <a:ea typeface="Calibri" panose="020F0502020204030204" pitchFamily="34" charset="0"/>
                <a:cs typeface="Arial" panose="020B0604020202020204" pitchFamily="34" charset="0"/>
              </a:rPr>
              <a:t>etc</a:t>
            </a:r>
            <a:r>
              <a:rPr lang="en-US" sz="4000" dirty="0">
                <a:latin typeface="Arial" panose="020B0604020202020204" pitchFamily="34" charset="0"/>
                <a:ea typeface="Calibri" panose="020F0502020204030204" pitchFamily="34" charset="0"/>
                <a:cs typeface="Arial" panose="020B0604020202020204" pitchFamily="34" charset="0"/>
              </a:rPr>
              <a:t>.</a:t>
            </a:r>
            <a:endParaRPr lang="en-US" sz="40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4000" dirty="0">
                <a:latin typeface="Arial" panose="020B0604020202020204" pitchFamily="34" charset="0"/>
                <a:ea typeface="Calibri" panose="020F0502020204030204" pitchFamily="34" charset="0"/>
                <a:cs typeface="Arial" panose="020B0604020202020204" pitchFamily="34" charset="0"/>
              </a:rPr>
              <a:t> </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17</a:t>
            </a:fld>
            <a:endParaRPr lang="en-US" dirty="0"/>
          </a:p>
        </p:txBody>
      </p:sp>
    </p:spTree>
    <p:extLst>
      <p:ext uri="{BB962C8B-B14F-4D97-AF65-F5344CB8AC3E}">
        <p14:creationId xmlns:p14="http://schemas.microsoft.com/office/powerpoint/2010/main" val="3789332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948" y="0"/>
            <a:ext cx="12552948" cy="7381701"/>
          </a:xfrm>
          <a:prstGeom prst="rect">
            <a:avLst/>
          </a:prstGeom>
        </p:spPr>
        <p:txBody>
          <a:bodyPr wrap="square">
            <a:spAutoFit/>
          </a:bodyPr>
          <a:lstStyle/>
          <a:p>
            <a:pPr marL="457200" marR="0">
              <a:lnSpc>
                <a:spcPct val="107000"/>
              </a:lnSpc>
              <a:spcBef>
                <a:spcPts val="0"/>
              </a:spcBef>
              <a:spcAft>
                <a:spcPts val="800"/>
              </a:spcAft>
            </a:pPr>
            <a:r>
              <a:rPr lang="en-US" sz="4000" u="sng" dirty="0">
                <a:latin typeface="Arial" panose="020B0604020202020204" pitchFamily="34" charset="0"/>
                <a:ea typeface="Calibri" panose="020F0502020204030204" pitchFamily="34" charset="0"/>
                <a:cs typeface="Arial" panose="020B0604020202020204" pitchFamily="34" charset="0"/>
              </a:rPr>
              <a:t>Not covering </a:t>
            </a:r>
            <a:r>
              <a:rPr lang="en-US" sz="4000" u="sng" dirty="0" smtClean="0">
                <a:latin typeface="Arial" panose="020B0604020202020204" pitchFamily="34" charset="0"/>
                <a:ea typeface="Calibri" panose="020F0502020204030204" pitchFamily="34" charset="0"/>
                <a:cs typeface="Arial" panose="020B0604020202020204" pitchFamily="34" charset="0"/>
              </a:rPr>
              <a:t>other </a:t>
            </a:r>
            <a:r>
              <a:rPr lang="en-US" sz="4000" u="sng" dirty="0">
                <a:latin typeface="Arial" panose="020B0604020202020204" pitchFamily="34" charset="0"/>
                <a:ea typeface="Calibri" panose="020F0502020204030204" pitchFamily="34" charset="0"/>
                <a:cs typeface="Arial" panose="020B0604020202020204" pitchFamily="34" charset="0"/>
              </a:rPr>
              <a:t>charitable contribution methods</a:t>
            </a:r>
            <a:r>
              <a:rPr lang="en-US" sz="4000" dirty="0">
                <a:latin typeface="Arial" panose="020B0604020202020204" pitchFamily="34" charset="0"/>
                <a:ea typeface="Calibri" panose="020F0502020204030204" pitchFamily="34" charset="0"/>
                <a:cs typeface="Arial" panose="020B0604020202020204" pitchFamily="34" charset="0"/>
              </a:rPr>
              <a:t>:</a:t>
            </a:r>
          </a:p>
          <a:p>
            <a:pPr marL="457200" marR="0">
              <a:lnSpc>
                <a:spcPct val="107000"/>
              </a:lnSpc>
              <a:spcBef>
                <a:spcPts val="0"/>
              </a:spcBef>
              <a:spcAft>
                <a:spcPts val="0"/>
              </a:spcAft>
            </a:pPr>
            <a:r>
              <a:rPr lang="en-US" sz="4000" dirty="0">
                <a:latin typeface="Arial" panose="020B0604020202020204" pitchFamily="34" charset="0"/>
                <a:ea typeface="Calibri" panose="020F0502020204030204" pitchFamily="34" charset="0"/>
                <a:cs typeface="Arial" panose="020B0604020202020204" pitchFamily="34" charset="0"/>
              </a:rPr>
              <a:t>        Charitable asset gift with income </a:t>
            </a:r>
            <a:r>
              <a:rPr lang="en-US" sz="4000" dirty="0" smtClean="0">
                <a:latin typeface="Arial" panose="020B0604020202020204" pitchFamily="34" charset="0"/>
                <a:ea typeface="Calibri" panose="020F0502020204030204" pitchFamily="34" charset="0"/>
                <a:cs typeface="Arial" panose="020B0604020202020204" pitchFamily="34" charset="0"/>
              </a:rPr>
              <a:t>back. </a:t>
            </a:r>
            <a:endParaRPr lang="en-US" sz="4000" dirty="0">
              <a:latin typeface="Arial" panose="020B0604020202020204" pitchFamily="34" charset="0"/>
              <a:ea typeface="Calibri" panose="020F0502020204030204" pitchFamily="34" charset="0"/>
              <a:cs typeface="Arial" panose="020B0604020202020204" pitchFamily="34" charset="0"/>
            </a:endParaRPr>
          </a:p>
          <a:p>
            <a:pPr marL="400050" marR="0">
              <a:lnSpc>
                <a:spcPct val="107000"/>
              </a:lnSpc>
              <a:spcBef>
                <a:spcPts val="0"/>
              </a:spcBef>
              <a:spcAft>
                <a:spcPts val="0"/>
              </a:spcAft>
            </a:pPr>
            <a:r>
              <a:rPr lang="en-US" sz="4000" dirty="0" smtClean="0">
                <a:latin typeface="Arial" panose="020B0604020202020204" pitchFamily="34" charset="0"/>
                <a:ea typeface="Calibri" panose="020F0502020204030204" pitchFamily="34" charset="0"/>
                <a:cs typeface="Arial" panose="020B0604020202020204" pitchFamily="34" charset="0"/>
              </a:rPr>
              <a:t>Gifts </a:t>
            </a:r>
            <a:r>
              <a:rPr lang="en-US" sz="4000" dirty="0">
                <a:latin typeface="Arial" panose="020B0604020202020204" pitchFamily="34" charset="0"/>
                <a:ea typeface="Calibri" panose="020F0502020204030204" pitchFamily="34" charset="0"/>
                <a:cs typeface="Arial" panose="020B0604020202020204" pitchFamily="34" charset="0"/>
              </a:rPr>
              <a:t>of appreciated property (but stepped up tax </a:t>
            </a:r>
            <a:r>
              <a:rPr lang="en-US" sz="4000" dirty="0" smtClean="0">
                <a:latin typeface="Arial" panose="020B0604020202020204" pitchFamily="34" charset="0"/>
                <a:ea typeface="Calibri" panose="020F0502020204030204" pitchFamily="34" charset="0"/>
                <a:cs typeface="Arial" panose="020B0604020202020204" pitchFamily="34" charset="0"/>
              </a:rPr>
              <a:t>  base in </a:t>
            </a:r>
            <a:r>
              <a:rPr lang="en-US" sz="4000" dirty="0">
                <a:latin typeface="Arial" panose="020B0604020202020204" pitchFamily="34" charset="0"/>
                <a:ea typeface="Calibri" panose="020F0502020204030204" pitchFamily="34" charset="0"/>
                <a:cs typeface="Arial" panose="020B0604020202020204" pitchFamily="34" charset="0"/>
              </a:rPr>
              <a:t>deceased’s estate)</a:t>
            </a:r>
          </a:p>
          <a:p>
            <a:pPr marL="457200" marR="0">
              <a:lnSpc>
                <a:spcPct val="107000"/>
              </a:lnSpc>
              <a:spcBef>
                <a:spcPts val="0"/>
              </a:spcBef>
              <a:spcAft>
                <a:spcPts val="0"/>
              </a:spcAft>
            </a:pPr>
            <a:r>
              <a:rPr lang="en-US" sz="4000" dirty="0">
                <a:latin typeface="Arial" panose="020B0604020202020204" pitchFamily="34" charset="0"/>
                <a:ea typeface="Calibri" panose="020F0502020204030204" pitchFamily="34" charset="0"/>
                <a:cs typeface="Arial" panose="020B0604020202020204" pitchFamily="34" charset="0"/>
              </a:rPr>
              <a:t>        </a:t>
            </a:r>
            <a:endParaRPr lang="en-US" sz="4000" dirty="0" smtClean="0">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4000" dirty="0" smtClean="0">
                <a:latin typeface="Arial" panose="020B0604020202020204" pitchFamily="34" charset="0"/>
                <a:ea typeface="Calibri" panose="020F0502020204030204" pitchFamily="34" charset="0"/>
                <a:cs typeface="Arial" panose="020B0604020202020204" pitchFamily="34" charset="0"/>
              </a:rPr>
              <a:t>Check </a:t>
            </a:r>
            <a:r>
              <a:rPr lang="en-US" sz="4000" dirty="0">
                <a:latin typeface="Arial" panose="020B0604020202020204" pitchFamily="34" charset="0"/>
                <a:ea typeface="Calibri" panose="020F0502020204030204" pitchFamily="34" charset="0"/>
                <a:cs typeface="Arial" panose="020B0604020202020204" pitchFamily="34" charset="0"/>
              </a:rPr>
              <a:t>with Fidelity and UMN Foundation</a:t>
            </a:r>
            <a:endParaRPr lang="en-US" sz="2000" dirty="0">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20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https://</a:t>
            </a:r>
            <a:r>
              <a:rPr lang="en-US" sz="20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2"/>
              </a:rPr>
              <a:t>www.fidelity.com/viewpoints/retirement/IRA-things-to-know</a:t>
            </a:r>
            <a:r>
              <a:rPr lang="en-US" sz="2000" u="sng" dirty="0" smtClean="0">
                <a:solidFill>
                  <a:srgbClr val="0563C1"/>
                </a:solidFill>
                <a:latin typeface="Arial" panose="020B0604020202020204" pitchFamily="34" charset="0"/>
                <a:ea typeface="Calibri" panose="020F0502020204030204" pitchFamily="34" charset="0"/>
                <a:cs typeface="Arial" panose="020B0604020202020204" pitchFamily="34" charset="0"/>
              </a:rPr>
              <a:t>;</a:t>
            </a:r>
          </a:p>
          <a:p>
            <a:pPr marL="457200" marR="0">
              <a:lnSpc>
                <a:spcPct val="107000"/>
              </a:lnSpc>
              <a:spcBef>
                <a:spcPts val="0"/>
              </a:spcBef>
              <a:spcAft>
                <a:spcPts val="800"/>
              </a:spcAft>
            </a:pPr>
            <a:r>
              <a:rPr lang="en-US" sz="2000" u="sng" dirty="0" smtClean="0">
                <a:solidFill>
                  <a:srgbClr val="0563C1"/>
                </a:solidFill>
                <a:latin typeface="Arial" panose="020B0604020202020204" pitchFamily="34" charset="0"/>
                <a:ea typeface="Calibri" panose="020F0502020204030204" pitchFamily="34" charset="0"/>
                <a:cs typeface="Arial" panose="020B0604020202020204" pitchFamily="34" charset="0"/>
              </a:rPr>
              <a:t> </a:t>
            </a:r>
            <a:r>
              <a:rPr lang="en-US" sz="20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a:t>
            </a:r>
            <a:r>
              <a:rPr lang="en-US" sz="20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://give.umn.edu/waystogive</a:t>
            </a:r>
            <a:endParaRPr lang="en-US" sz="2000" dirty="0">
              <a:latin typeface="Arial" panose="020B060402020202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4000" dirty="0">
                <a:latin typeface="Arial" panose="020B0604020202020204" pitchFamily="34" charset="0"/>
                <a:ea typeface="Calibri" panose="020F0502020204030204" pitchFamily="34" charset="0"/>
                <a:cs typeface="Arial" panose="020B0604020202020204" pitchFamily="34" charset="0"/>
              </a:rPr>
              <a:t>(More in Dec. webinar: </a:t>
            </a:r>
            <a:r>
              <a:rPr lang="en-US" sz="4000" u="sng" dirty="0">
                <a:latin typeface="Arial" panose="020B0604020202020204" pitchFamily="34" charset="0"/>
                <a:ea typeface="Calibri" panose="020F0502020204030204" pitchFamily="34" charset="0"/>
                <a:cs typeface="Arial" panose="020B0604020202020204" pitchFamily="34" charset="0"/>
              </a:rPr>
              <a:t>Tax Update</a:t>
            </a:r>
            <a:r>
              <a:rPr lang="en-US" sz="4000" dirty="0">
                <a:latin typeface="Arial" panose="020B0604020202020204" pitchFamily="34" charset="0"/>
                <a:ea typeface="Calibri" panose="020F0502020204030204" pitchFamily="34" charset="0"/>
                <a:cs typeface="Arial" panose="020B0604020202020204" pitchFamily="34" charset="0"/>
              </a:rPr>
              <a:t>, by Todd J. Koch, CPA, , CFP / Partner; Wed Dec 8, 2021</a:t>
            </a:r>
            <a:r>
              <a:rPr lang="en-US" sz="4000" dirty="0" smtClean="0">
                <a:latin typeface="Arial" panose="020B0604020202020204" pitchFamily="34" charset="0"/>
                <a:ea typeface="Calibri" panose="020F0502020204030204" pitchFamily="34" charset="0"/>
                <a:cs typeface="Arial" panose="020B0604020202020204" pitchFamily="34" charset="0"/>
              </a:rPr>
              <a:t>: Wed. 12:00pm.</a:t>
            </a:r>
            <a:r>
              <a:rPr lang="en-US" sz="4000" dirty="0" smtClean="0">
                <a:solidFill>
                  <a:srgbClr val="1F497D"/>
                </a:solidFill>
                <a:latin typeface="Arial" panose="020B0604020202020204" pitchFamily="34" charset="0"/>
                <a:ea typeface="Times New Roman" panose="02020603050405020304" pitchFamily="18" charset="0"/>
                <a:cs typeface="Arial" panose="020B0604020202020204" pitchFamily="34" charset="0"/>
              </a:rPr>
              <a:t> </a:t>
            </a:r>
            <a:r>
              <a:rPr lang="en-US" sz="4000" dirty="0">
                <a:latin typeface="Arial" panose="020B0604020202020204" pitchFamily="34" charset="0"/>
                <a:ea typeface="Calibri" panose="020F0502020204030204" pitchFamily="34" charset="0"/>
                <a:cs typeface="Arial" panose="020B0604020202020204" pitchFamily="34" charset="0"/>
              </a:rPr>
              <a:t> </a:t>
            </a:r>
            <a:r>
              <a:rPr lang="en-US" sz="4000" dirty="0" smtClean="0">
                <a:latin typeface="Arial" panose="020B0604020202020204" pitchFamily="34" charset="0"/>
                <a:ea typeface="Calibri" panose="020F0502020204030204" pitchFamily="34" charset="0"/>
                <a:cs typeface="Arial" panose="020B0604020202020204" pitchFamily="34" charset="0"/>
              </a:rPr>
              <a:t>Register:</a:t>
            </a:r>
          </a:p>
          <a:p>
            <a:pPr marL="457200" marR="0">
              <a:lnSpc>
                <a:spcPct val="107000"/>
              </a:lnSpc>
              <a:spcBef>
                <a:spcPts val="0"/>
              </a:spcBef>
              <a:spcAft>
                <a:spcPts val="0"/>
              </a:spcAft>
            </a:pPr>
            <a:r>
              <a:rPr lang="en-US" sz="24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4"/>
              </a:rPr>
              <a:t>https://zoom.us/meeting/register/tJUrcO-vqj8jG9efkszmpLt4Zo-A7BMKOtgp</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18</a:t>
            </a:fld>
            <a:endParaRPr lang="en-US" dirty="0"/>
          </a:p>
        </p:txBody>
      </p:sp>
    </p:spTree>
    <p:extLst>
      <p:ext uri="{BB962C8B-B14F-4D97-AF65-F5344CB8AC3E}">
        <p14:creationId xmlns:p14="http://schemas.microsoft.com/office/powerpoint/2010/main" val="22305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2966"/>
            <a:ext cx="12192000" cy="6122702"/>
          </a:xfrm>
          <a:prstGeom prst="rect">
            <a:avLst/>
          </a:prstGeom>
        </p:spPr>
        <p:txBody>
          <a:bodyPr wrap="square">
            <a:spAutoFit/>
          </a:bodyPr>
          <a:lstStyle/>
          <a:p>
            <a:pPr marL="457200" marR="0">
              <a:lnSpc>
                <a:spcPct val="107000"/>
              </a:lnSpc>
              <a:spcBef>
                <a:spcPts val="0"/>
              </a:spcBef>
              <a:spcAft>
                <a:spcPts val="800"/>
              </a:spcAft>
            </a:pPr>
            <a:r>
              <a:rPr lang="en-US" sz="4000" b="1" dirty="0" smtClean="0">
                <a:latin typeface="Arial" panose="020B0604020202020204" pitchFamily="34" charset="0"/>
                <a:ea typeface="Calibri" panose="020F0502020204030204" pitchFamily="34" charset="0"/>
                <a:cs typeface="Times New Roman" panose="02020603050405020304" pitchFamily="18" charset="0"/>
              </a:rPr>
              <a:t>                  FUNDING </a:t>
            </a:r>
            <a:r>
              <a:rPr lang="en-US" sz="4000" b="1" dirty="0">
                <a:latin typeface="Arial" panose="020B0604020202020204" pitchFamily="34" charset="0"/>
                <a:ea typeface="Calibri" panose="020F0502020204030204" pitchFamily="34" charset="0"/>
                <a:cs typeface="Times New Roman" panose="02020603050405020304" pitchFamily="18" charset="0"/>
              </a:rPr>
              <a:t>ROTH IRAs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000" dirty="0" smtClean="0">
                <a:latin typeface="Arial" panose="020B0604020202020204" pitchFamily="34" charset="0"/>
                <a:ea typeface="Calibri" panose="020F0502020204030204" pitchFamily="34" charset="0"/>
                <a:cs typeface="Times New Roman" panose="02020603050405020304" pitchFamily="18" charset="0"/>
              </a:rPr>
              <a:t>It’s </a:t>
            </a:r>
            <a:r>
              <a:rPr lang="en-US" sz="4000" dirty="0">
                <a:latin typeface="Arial" panose="020B0604020202020204" pitchFamily="34" charset="0"/>
                <a:ea typeface="Calibri" panose="020F0502020204030204" pitchFamily="34" charset="0"/>
                <a:cs typeface="Times New Roman" panose="02020603050405020304" pitchFamily="18" charset="0"/>
              </a:rPr>
              <a:t>all in </a:t>
            </a:r>
            <a:r>
              <a:rPr lang="en-US" sz="4000"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Ed Slott and Company, </a:t>
            </a:r>
            <a:r>
              <a:rPr lang="en-US" sz="4000" b="1"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LLC, Book </a:t>
            </a:r>
            <a:r>
              <a:rPr lang="en-US" sz="4000" b="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a:t>
            </a:r>
            <a:r>
              <a:rPr lang="en-US" sz="4000" i="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a:t>
            </a:r>
            <a:r>
              <a:rPr lang="en-US" sz="4000" i="1"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www.irahelp.com</a:t>
            </a:r>
            <a:r>
              <a:rPr lang="en-US" sz="4000" i="1"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rPr>
              <a:t>.  </a:t>
            </a:r>
            <a:r>
              <a:rPr lang="en-US" sz="4000" dirty="0" smtClean="0">
                <a:latin typeface="Arial" panose="020B0604020202020204" pitchFamily="34" charset="0"/>
                <a:ea typeface="Calibri" panose="020F0502020204030204" pitchFamily="34" charset="0"/>
                <a:cs typeface="Times New Roman" panose="02020603050405020304" pitchFamily="18" charset="0"/>
              </a:rPr>
              <a:t>An </a:t>
            </a:r>
            <a:r>
              <a:rPr lang="en-US" sz="4000" dirty="0">
                <a:latin typeface="Arial" panose="020B0604020202020204" pitchFamily="34" charset="0"/>
                <a:ea typeface="Calibri" panose="020F0502020204030204" pitchFamily="34" charset="0"/>
                <a:cs typeface="Times New Roman" panose="02020603050405020304" pitchFamily="18" charset="0"/>
              </a:rPr>
              <a:t>action plan to help you make sure your retirement savings aren't depleted by taxes (Not so easy when you are retired.) </a:t>
            </a:r>
            <a:endParaRPr lang="en-US" sz="4000" dirty="0" smtClean="0">
              <a:latin typeface="Arial" panose="020B060402020202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000" dirty="0" smtClean="0">
                <a:latin typeface="Arial" panose="020B0604020202020204" pitchFamily="34" charset="0"/>
                <a:ea typeface="Calibri" panose="020F0502020204030204" pitchFamily="34" charset="0"/>
                <a:cs typeface="Times New Roman" panose="02020603050405020304" pitchFamily="18" charset="0"/>
              </a:rPr>
              <a:t>Only </a:t>
            </a:r>
            <a:r>
              <a:rPr lang="en-US" sz="4000" dirty="0">
                <a:latin typeface="Arial" panose="020B0604020202020204" pitchFamily="34" charset="0"/>
                <a:ea typeface="Calibri" panose="020F0502020204030204" pitchFamily="34" charset="0"/>
                <a:cs typeface="Times New Roman" panose="02020603050405020304" pitchFamily="18" charset="0"/>
              </a:rPr>
              <a:t>in person beneficiaries, not a Charity. (More in Estate Planning webinar)</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000" dirty="0">
                <a:latin typeface="Arial" panose="020B0604020202020204" pitchFamily="34" charset="0"/>
                <a:ea typeface="Calibri" panose="020F0502020204030204" pitchFamily="34" charset="0"/>
                <a:cs typeface="Times New Roman" panose="02020603050405020304" pitchFamily="18" charset="0"/>
              </a:rPr>
              <a:t> </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19</a:t>
            </a:fld>
            <a:endParaRPr lang="en-US" dirty="0"/>
          </a:p>
        </p:txBody>
      </p:sp>
    </p:spTree>
    <p:extLst>
      <p:ext uri="{BB962C8B-B14F-4D97-AF65-F5344CB8AC3E}">
        <p14:creationId xmlns:p14="http://schemas.microsoft.com/office/powerpoint/2010/main" val="1843256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423227" cy="1325563"/>
          </a:xfrm>
        </p:spPr>
        <p:txBody>
          <a:bodyPr>
            <a:noAutofit/>
          </a:bodyPr>
          <a:lstStyle/>
          <a:p>
            <a:r>
              <a:rPr lang="en-US" sz="5400" dirty="0" smtClean="0">
                <a:latin typeface="Arial" panose="020B0604020202020204" pitchFamily="34" charset="0"/>
                <a:cs typeface="Arial" panose="020B0604020202020204" pitchFamily="34" charset="0"/>
              </a:rPr>
              <a:t>Thanks for supporting UMRA and UMN!</a:t>
            </a:r>
            <a:endParaRPr lang="en-US" sz="5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2505" y="2261937"/>
            <a:ext cx="12897851" cy="3657600"/>
          </a:xfrm>
        </p:spPr>
        <p:txBody>
          <a:bodyPr>
            <a:noAutofit/>
          </a:bodyPr>
          <a:lstStyle/>
          <a:p>
            <a:pPr marL="0" indent="0">
              <a:buNone/>
            </a:pPr>
            <a:r>
              <a:rPr lang="en-US" sz="5400" dirty="0" smtClean="0">
                <a:latin typeface="Arial" panose="020B0604020202020204" pitchFamily="34" charset="0"/>
                <a:cs typeface="Arial" panose="020B0604020202020204" pitchFamily="34" charset="0"/>
              </a:rPr>
              <a:t>             John </a:t>
            </a:r>
            <a:r>
              <a:rPr lang="en-US" sz="5400" dirty="0">
                <a:latin typeface="Arial" panose="020B0604020202020204" pitchFamily="34" charset="0"/>
                <a:cs typeface="Arial" panose="020B0604020202020204" pitchFamily="34" charset="0"/>
              </a:rPr>
              <a:t>A. Knutson &amp; Co.</a:t>
            </a:r>
          </a:p>
          <a:p>
            <a:pPr marL="0" indent="0">
              <a:buNone/>
            </a:pPr>
            <a:r>
              <a:rPr lang="en-US" sz="5400" dirty="0">
                <a:latin typeface="Arial" panose="020B0604020202020204" pitchFamily="34" charset="0"/>
                <a:cs typeface="Arial" panose="020B0604020202020204" pitchFamily="34" charset="0"/>
              </a:rPr>
              <a:t> </a:t>
            </a:r>
            <a:r>
              <a:rPr lang="en-US" sz="5400" dirty="0" smtClean="0">
                <a:latin typeface="Arial" panose="020B0604020202020204" pitchFamily="34" charset="0"/>
                <a:cs typeface="Arial" panose="020B0604020202020204" pitchFamily="34" charset="0"/>
              </a:rPr>
              <a:t>    </a:t>
            </a:r>
          </a:p>
          <a:p>
            <a:pPr marL="0" indent="0">
              <a:buNone/>
            </a:pPr>
            <a:r>
              <a:rPr lang="en-US" sz="5400" dirty="0">
                <a:latin typeface="Arial" panose="020B0604020202020204" pitchFamily="34" charset="0"/>
                <a:cs typeface="Arial" panose="020B0604020202020204" pitchFamily="34" charset="0"/>
              </a:rPr>
              <a:t> </a:t>
            </a:r>
            <a:r>
              <a:rPr lang="en-US" sz="5400" dirty="0" smtClean="0">
                <a:latin typeface="Arial" panose="020B0604020202020204" pitchFamily="34" charset="0"/>
                <a:cs typeface="Arial" panose="020B0604020202020204" pitchFamily="34" charset="0"/>
              </a:rPr>
              <a:t>      Kim Elm/Administrative Assistant,</a:t>
            </a:r>
          </a:p>
          <a:p>
            <a:pPr marL="0" indent="0">
              <a:buNone/>
            </a:pPr>
            <a:r>
              <a:rPr lang="en-US" sz="5400" dirty="0">
                <a:latin typeface="Arial" panose="020B0604020202020204" pitchFamily="34" charset="0"/>
                <a:cs typeface="Arial" panose="020B0604020202020204" pitchFamily="34" charset="0"/>
              </a:rPr>
              <a:t> </a:t>
            </a:r>
            <a:r>
              <a:rPr lang="en-US" sz="5400" dirty="0" smtClean="0">
                <a:latin typeface="Arial" panose="020B0604020202020204" pitchFamily="34" charset="0"/>
                <a:cs typeface="Arial" panose="020B0604020202020204" pitchFamily="34" charset="0"/>
              </a:rPr>
              <a:t>            </a:t>
            </a:r>
          </a:p>
          <a:p>
            <a:pPr marL="0" indent="0">
              <a:buNone/>
            </a:pPr>
            <a:r>
              <a:rPr lang="en-US" sz="5400" dirty="0" smtClean="0">
                <a:latin typeface="Arial" panose="020B0604020202020204" pitchFamily="34" charset="0"/>
                <a:cs typeface="Arial" panose="020B0604020202020204" pitchFamily="34" charset="0"/>
              </a:rPr>
              <a:t>   Todd Koch </a:t>
            </a:r>
            <a:r>
              <a:rPr lang="en-US" sz="5400" dirty="0">
                <a:latin typeface="Arial" panose="020B0604020202020204" pitchFamily="34" charset="0"/>
                <a:cs typeface="Arial" panose="020B0604020202020204" pitchFamily="34" charset="0"/>
              </a:rPr>
              <a:t>CPA, </a:t>
            </a:r>
            <a:r>
              <a:rPr lang="en-US" sz="5400" dirty="0" smtClean="0">
                <a:latin typeface="Arial" panose="020B0604020202020204" pitchFamily="34" charset="0"/>
                <a:cs typeface="Arial" panose="020B0604020202020204" pitchFamily="34" charset="0"/>
              </a:rPr>
              <a:t>MBT</a:t>
            </a:r>
            <a:r>
              <a:rPr lang="en-US" sz="5400" dirty="0">
                <a:latin typeface="Arial" panose="020B0604020202020204" pitchFamily="34" charset="0"/>
                <a:cs typeface="Arial" panose="020B0604020202020204" pitchFamily="34" charset="0"/>
              </a:rPr>
              <a:t>, CFP, </a:t>
            </a:r>
            <a:r>
              <a:rPr lang="en-US" sz="5400" dirty="0" smtClean="0">
                <a:latin typeface="Arial" panose="020B0604020202020204" pitchFamily="34" charset="0"/>
                <a:cs typeface="Arial" panose="020B0604020202020204" pitchFamily="34" charset="0"/>
              </a:rPr>
              <a:t>Partner</a:t>
            </a:r>
            <a:endParaRPr lang="en-US" sz="5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D07EB59-5149-4B6C-94A6-6D876B82251A}" type="slidenum">
              <a:rPr lang="en-US" smtClean="0"/>
              <a:t>2</a:t>
            </a:fld>
            <a:endParaRPr lang="en-US" dirty="0"/>
          </a:p>
        </p:txBody>
      </p:sp>
    </p:spTree>
    <p:extLst>
      <p:ext uri="{BB962C8B-B14F-4D97-AF65-F5344CB8AC3E}">
        <p14:creationId xmlns:p14="http://schemas.microsoft.com/office/powerpoint/2010/main" val="3150151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326" y="548431"/>
            <a:ext cx="13034210" cy="5229637"/>
          </a:xfrm>
          <a:prstGeom prst="rect">
            <a:avLst/>
          </a:prstGeom>
        </p:spPr>
        <p:txBody>
          <a:bodyPr wrap="square">
            <a:spAutoFit/>
          </a:bodyPr>
          <a:lstStyle/>
          <a:p>
            <a:pPr marL="457200" marR="0">
              <a:lnSpc>
                <a:spcPct val="107000"/>
              </a:lnSpc>
              <a:spcBef>
                <a:spcPts val="0"/>
              </a:spcBef>
              <a:spcAft>
                <a:spcPts val="0"/>
              </a:spcAft>
            </a:pPr>
            <a:r>
              <a:rPr lang="en-US" sz="4800" dirty="0" smtClean="0">
                <a:latin typeface="Arial" panose="020B0604020202020204" pitchFamily="34" charset="0"/>
                <a:ea typeface="Calibri" panose="020F0502020204030204" pitchFamily="34" charset="0"/>
                <a:cs typeface="Times New Roman" panose="02020603050405020304" pitchFamily="18" charset="0"/>
              </a:rPr>
              <a:t>   Why </a:t>
            </a:r>
            <a:r>
              <a:rPr lang="en-US" sz="4800" dirty="0">
                <a:latin typeface="Arial" panose="020B0604020202020204" pitchFamily="34" charset="0"/>
                <a:ea typeface="Calibri" panose="020F0502020204030204" pitchFamily="34" charset="0"/>
                <a:cs typeface="Times New Roman" panose="02020603050405020304" pitchFamily="18" charset="0"/>
              </a:rPr>
              <a:t>consider a Roth conversion now</a:t>
            </a:r>
            <a:r>
              <a:rPr lang="en-US" sz="4800" dirty="0" smtClean="0">
                <a:latin typeface="Arial" panose="020B0604020202020204" pitchFamily="34"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4800" dirty="0">
                <a:latin typeface="Arial" panose="020B0604020202020204" pitchFamily="34" charset="0"/>
                <a:ea typeface="Calibri" panose="020F0502020204030204" pitchFamily="34" charset="0"/>
                <a:cs typeface="Times New Roman" panose="02020603050405020304" pitchFamily="18" charset="0"/>
              </a:rPr>
              <a:t> </a:t>
            </a:r>
            <a:r>
              <a:rPr lang="en-US" sz="4800" dirty="0" smtClean="0">
                <a:latin typeface="Arial" panose="020B0604020202020204" pitchFamily="34" charset="0"/>
                <a:ea typeface="Calibri" panose="020F0502020204030204" pitchFamily="34" charset="0"/>
                <a:cs typeface="Times New Roman" panose="02020603050405020304" pitchFamily="18" charset="0"/>
              </a:rPr>
              <a:t>              </a:t>
            </a:r>
            <a:r>
              <a:rPr lang="en-US" sz="4800" dirty="0">
                <a:latin typeface="Arial" panose="020B0604020202020204" pitchFamily="34" charset="0"/>
                <a:ea typeface="Calibri" panose="020F0502020204030204" pitchFamily="34" charset="0"/>
                <a:cs typeface="Times New Roman" panose="02020603050405020304" pitchFamily="18" charset="0"/>
              </a:rPr>
              <a:t>What to invest in</a:t>
            </a:r>
            <a:r>
              <a:rPr lang="en-US" sz="4800" dirty="0" smtClean="0">
                <a:latin typeface="Arial" panose="020B0604020202020204" pitchFamily="34" charset="0"/>
                <a:ea typeface="Calibri" panose="020F0502020204030204" pitchFamily="34" charset="0"/>
                <a:cs typeface="Times New Roman" panose="02020603050405020304" pitchFamily="18" charset="0"/>
              </a:rPr>
              <a:t>?</a:t>
            </a:r>
          </a:p>
          <a:p>
            <a:pPr marL="457200" marR="0">
              <a:lnSpc>
                <a:spcPct val="107000"/>
              </a:lnSpc>
              <a:spcBef>
                <a:spcPts val="0"/>
              </a:spcBef>
              <a:spcAft>
                <a:spcPts val="0"/>
              </a:spcAft>
            </a:pPr>
            <a:r>
              <a:rPr lang="en-US" sz="4800" dirty="0">
                <a:latin typeface="Calibri" panose="020F0502020204030204" pitchFamily="34" charset="0"/>
                <a:ea typeface="Calibri" panose="020F0502020204030204" pitchFamily="34" charset="0"/>
                <a:cs typeface="Times New Roman" panose="02020603050405020304" pitchFamily="18" charset="0"/>
              </a:rPr>
              <a:t>Taxes could rise, making a Roth </a:t>
            </a:r>
            <a:r>
              <a:rPr lang="en-US" sz="4800" dirty="0" smtClean="0">
                <a:latin typeface="Calibri" panose="020F0502020204030204" pitchFamily="34" charset="0"/>
                <a:ea typeface="Calibri" panose="020F0502020204030204" pitchFamily="34" charset="0"/>
                <a:cs typeface="Times New Roman" panose="02020603050405020304" pitchFamily="18" charset="0"/>
              </a:rPr>
              <a:t>conversion </a:t>
            </a:r>
            <a:r>
              <a:rPr lang="en-US" sz="4800" dirty="0">
                <a:latin typeface="Calibri" panose="020F0502020204030204" pitchFamily="34" charset="0"/>
                <a:ea typeface="Calibri" panose="020F0502020204030204" pitchFamily="34" charset="0"/>
                <a:cs typeface="Times New Roman" panose="02020603050405020304" pitchFamily="18" charset="0"/>
              </a:rPr>
              <a:t>a timely strategy to consider.</a:t>
            </a:r>
          </a:p>
          <a:p>
            <a:pPr marL="457200" marR="0">
              <a:lnSpc>
                <a:spcPct val="107000"/>
              </a:lnSpc>
              <a:spcBef>
                <a:spcPts val="0"/>
              </a:spcBef>
              <a:spcAft>
                <a:spcPts val="0"/>
              </a:spcAft>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https://www.fidelity.com/learning-center/personal-finance/retirement/answers-to-roth-conversion-questions</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20</a:t>
            </a:fld>
            <a:endParaRPr lang="en-US" dirty="0"/>
          </a:p>
        </p:txBody>
      </p:sp>
    </p:spTree>
    <p:extLst>
      <p:ext uri="{BB962C8B-B14F-4D97-AF65-F5344CB8AC3E}">
        <p14:creationId xmlns:p14="http://schemas.microsoft.com/office/powerpoint/2010/main" val="4237598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860595"/>
            <a:ext cx="12921916" cy="5767926"/>
          </a:xfrm>
          <a:prstGeom prst="rect">
            <a:avLst/>
          </a:prstGeom>
        </p:spPr>
        <p:txBody>
          <a:bodyPr wrap="square">
            <a:spAutoFit/>
          </a:bodyPr>
          <a:lstStyle/>
          <a:p>
            <a:pPr marL="457200" marR="0">
              <a:lnSpc>
                <a:spcPct val="107000"/>
              </a:lnSpc>
              <a:spcBef>
                <a:spcPts val="0"/>
              </a:spcBef>
              <a:spcAft>
                <a:spcPts val="800"/>
              </a:spcAft>
            </a:pPr>
            <a:r>
              <a:rPr lang="en-US" sz="4400" b="1" dirty="0">
                <a:latin typeface="Arial" panose="020B0604020202020204" pitchFamily="34" charset="0"/>
                <a:ea typeface="Calibri" panose="020F0502020204030204" pitchFamily="34" charset="0"/>
                <a:cs typeface="Times New Roman" panose="02020603050405020304" pitchFamily="18" charset="0"/>
              </a:rPr>
              <a:t>USING A DONOR ADVISED ENDOWMENT FUND</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a:latin typeface="Arial" panose="020B0604020202020204" pitchFamily="34" charset="0"/>
                <a:ea typeface="Calibri" panose="020F0502020204030204" pitchFamily="34" charset="0"/>
                <a:cs typeface="Times New Roman" panose="02020603050405020304" pitchFamily="18" charset="0"/>
              </a:rPr>
              <a:t>Good for yearend tax planning </a:t>
            </a:r>
            <a:r>
              <a:rPr lang="en-US" sz="4400" dirty="0" smtClean="0">
                <a:latin typeface="Arial" panose="020B0604020202020204" pitchFamily="34" charset="0"/>
                <a:ea typeface="Calibri" panose="020F0502020204030204" pitchFamily="34" charset="0"/>
                <a:cs typeface="Times New Roman" panose="02020603050405020304" pitchFamily="18" charset="0"/>
              </a:rPr>
              <a:t>with </a:t>
            </a:r>
            <a:r>
              <a:rPr lang="en-US" sz="4400" dirty="0">
                <a:latin typeface="Arial" panose="020B0604020202020204" pitchFamily="34" charset="0"/>
                <a:ea typeface="Calibri" panose="020F0502020204030204" pitchFamily="34" charset="0"/>
                <a:cs typeface="Times New Roman" panose="02020603050405020304" pitchFamily="18" charset="0"/>
              </a:rPr>
              <a:t>future </a:t>
            </a:r>
            <a:r>
              <a:rPr lang="en-US" sz="4400" dirty="0" smtClean="0">
                <a:latin typeface="Arial" panose="020B0604020202020204" pitchFamily="34" charset="0"/>
                <a:ea typeface="Calibri" panose="020F0502020204030204" pitchFamily="34" charset="0"/>
                <a:cs typeface="Times New Roman" panose="02020603050405020304" pitchFamily="18" charset="0"/>
              </a:rPr>
              <a:t>charitable </a:t>
            </a:r>
            <a:r>
              <a:rPr lang="en-US" sz="4400" dirty="0">
                <a:latin typeface="Arial" panose="020B0604020202020204" pitchFamily="34" charset="0"/>
                <a:ea typeface="Calibri" panose="020F0502020204030204" pitchFamily="34" charset="0"/>
                <a:cs typeface="Times New Roman" panose="02020603050405020304" pitchFamily="18" charset="0"/>
              </a:rPr>
              <a:t>distributions</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a:latin typeface="Arial" panose="020B0604020202020204" pitchFamily="34" charset="0"/>
                <a:ea typeface="Calibri" panose="020F0502020204030204" pitchFamily="34" charset="0"/>
                <a:cs typeface="Times New Roman" panose="02020603050405020304" pitchFamily="18" charset="0"/>
              </a:rPr>
              <a:t>Warning: Distributions do not qualify as RMDs and are not deductible; only contributions are deductible when you Itemize. Fidelity web site: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https://www.fidelitycharitable.org/insights.html?_ga=2.237356480.1568814149.1631481977-1485351185.1561653700</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21</a:t>
            </a:fld>
            <a:endParaRPr lang="en-US" dirty="0"/>
          </a:p>
        </p:txBody>
      </p:sp>
    </p:spTree>
    <p:extLst>
      <p:ext uri="{BB962C8B-B14F-4D97-AF65-F5344CB8AC3E}">
        <p14:creationId xmlns:p14="http://schemas.microsoft.com/office/powerpoint/2010/main" val="2566975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 y="0"/>
            <a:ext cx="12031980" cy="7001725"/>
          </a:xfrm>
          <a:prstGeom prst="rect">
            <a:avLst/>
          </a:prstGeom>
        </p:spPr>
        <p:txBody>
          <a:bodyPr wrap="square">
            <a:spAutoFit/>
          </a:bodyPr>
          <a:lstStyle/>
          <a:p>
            <a:pPr>
              <a:lnSpc>
                <a:spcPct val="107000"/>
              </a:lnSpc>
              <a:spcAft>
                <a:spcPts val="800"/>
              </a:spcAft>
            </a:pPr>
            <a:r>
              <a:rPr lang="en-US" sz="4800" dirty="0">
                <a:latin typeface="Arial" panose="020B0604020202020204" pitchFamily="34" charset="0"/>
                <a:ea typeface="Calibri" panose="020F0502020204030204" pitchFamily="34" charset="0"/>
                <a:cs typeface="Arial" panose="020B0604020202020204" pitchFamily="34" charset="0"/>
              </a:rPr>
              <a:t>Make your Donation on line or Call Fidelity </a:t>
            </a:r>
            <a:r>
              <a:rPr lang="en-US" sz="4800" dirty="0" smtClean="0">
                <a:latin typeface="Arial" panose="020B0604020202020204" pitchFamily="34" charset="0"/>
                <a:ea typeface="Calibri" panose="020F0502020204030204" pitchFamily="34" charset="0"/>
                <a:cs typeface="Arial" panose="020B0604020202020204" pitchFamily="34" charset="0"/>
              </a:rPr>
              <a:t>Retirement: Log</a:t>
            </a:r>
            <a:r>
              <a:rPr lang="en-US" sz="32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2"/>
              </a:rPr>
              <a:t> </a:t>
            </a:r>
            <a:r>
              <a:rPr lang="en-US" sz="32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in to Fidelity</a:t>
            </a:r>
            <a:r>
              <a:rPr lang="en-US" sz="3200" dirty="0">
                <a:latin typeface="Arial" panose="020B0604020202020204" pitchFamily="34" charset="0"/>
                <a:ea typeface="Calibri" panose="020F0502020204030204" pitchFamily="34" charset="0"/>
                <a:cs typeface="Arial" panose="020B0604020202020204" pitchFamily="34" charset="0"/>
              </a:rPr>
              <a:t>; On “All </a:t>
            </a:r>
            <a:r>
              <a:rPr lang="en-US" sz="3200" dirty="0" smtClean="0">
                <a:latin typeface="Arial" panose="020B0604020202020204" pitchFamily="34" charset="0"/>
                <a:ea typeface="Calibri" panose="020F0502020204030204" pitchFamily="34" charset="0"/>
                <a:cs typeface="Arial" panose="020B0604020202020204" pitchFamily="34" charset="0"/>
              </a:rPr>
              <a:t>Accounts” </a:t>
            </a:r>
            <a:r>
              <a:rPr lang="en-US" sz="3200" dirty="0">
                <a:latin typeface="Arial" panose="020B0604020202020204" pitchFamily="34" charset="0"/>
                <a:ea typeface="Calibri" panose="020F0502020204030204" pitchFamily="34" charset="0"/>
                <a:cs typeface="Arial" panose="020B0604020202020204" pitchFamily="34" charset="0"/>
              </a:rPr>
              <a:t>page, Go to search </a:t>
            </a:r>
            <a:r>
              <a:rPr lang="en-US" sz="3200" dirty="0" smtClean="0">
                <a:latin typeface="Arial" panose="020B0604020202020204" pitchFamily="34" charset="0"/>
                <a:ea typeface="Calibri" panose="020F0502020204030204" pitchFamily="34" charset="0"/>
                <a:cs typeface="Arial" panose="020B0604020202020204" pitchFamily="34" charset="0"/>
              </a:rPr>
              <a:t>in upper  </a:t>
            </a:r>
            <a:r>
              <a:rPr lang="en-US" sz="3200" dirty="0">
                <a:latin typeface="Arial" panose="020B0604020202020204" pitchFamily="34" charset="0"/>
                <a:ea typeface="Calibri" panose="020F0502020204030204" pitchFamily="34" charset="0"/>
                <a:cs typeface="Arial" panose="020B0604020202020204" pitchFamily="34" charset="0"/>
              </a:rPr>
              <a:t>right corner; put in QCD </a:t>
            </a:r>
            <a:r>
              <a:rPr lang="en-US" sz="3200" dirty="0" smtClean="0">
                <a:latin typeface="Arial" panose="020B0604020202020204" pitchFamily="34" charset="0"/>
                <a:ea typeface="Calibri" panose="020F0502020204030204" pitchFamily="34" charset="0"/>
                <a:cs typeface="Arial" panose="020B0604020202020204" pitchFamily="34" charset="0"/>
              </a:rPr>
              <a:t>.</a:t>
            </a:r>
            <a:endParaRPr lang="en-US"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dirty="0">
                <a:latin typeface="Arial" panose="020B0604020202020204" pitchFamily="34" charset="0"/>
                <a:ea typeface="Calibri" panose="020F0502020204030204" pitchFamily="34" charset="0"/>
                <a:cs typeface="Arial" panose="020B0604020202020204" pitchFamily="34" charset="0"/>
              </a:rPr>
              <a:t>Click On: </a:t>
            </a:r>
            <a:r>
              <a:rPr lang="en-US" sz="32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3"/>
              </a:rPr>
              <a:t>Qualified </a:t>
            </a:r>
            <a:r>
              <a:rPr lang="en-US" sz="32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charitable distributions (QCD) - IRA one-time withdrawal online form</a:t>
            </a:r>
            <a:endParaRPr lang="en-US" sz="3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kern="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a:latin typeface="Arial" panose="020B0604020202020204" pitchFamily="34" charset="0"/>
                <a:ea typeface="Calibri" panose="020F0502020204030204" pitchFamily="34" charset="0"/>
                <a:cs typeface="Arial" panose="020B0604020202020204" pitchFamily="34" charset="0"/>
              </a:rPr>
              <a:t>Make a donation to an eligible charity.</a:t>
            </a: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From which account do you want to initiate the distribution?</a:t>
            </a: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Select your IRA or IRA Rollover account (not a (Roth IRA)</a:t>
            </a: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Continue: Name of </a:t>
            </a:r>
            <a:r>
              <a:rPr lang="en-US" sz="2400" dirty="0" smtClean="0">
                <a:latin typeface="Arial" panose="020B0604020202020204" pitchFamily="34" charset="0"/>
                <a:ea typeface="Calibri" panose="020F0502020204030204" pitchFamily="34" charset="0"/>
                <a:cs typeface="Arial" panose="020B0604020202020204" pitchFamily="34" charset="0"/>
              </a:rPr>
              <a:t>Charity. Where </a:t>
            </a:r>
            <a:r>
              <a:rPr lang="en-US" sz="2400" dirty="0">
                <a:latin typeface="Arial" panose="020B0604020202020204" pitchFamily="34" charset="0"/>
                <a:ea typeface="Calibri" panose="020F0502020204030204" pitchFamily="34" charset="0"/>
                <a:cs typeface="Arial" panose="020B0604020202020204" pitchFamily="34" charset="0"/>
              </a:rPr>
              <a:t>sent</a:t>
            </a:r>
            <a:r>
              <a:rPr lang="en-US" sz="2400" dirty="0" smtClean="0">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r>
              <a:rPr lang="en-US" sz="2400" dirty="0" smtClean="0">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charity address? Or yours?</a:t>
            </a: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Additional information on check Memo.  Don’t put thank for the Teddy Bear or </a:t>
            </a:r>
            <a:r>
              <a:rPr lang="en-US" sz="2400" dirty="0" smtClean="0">
                <a:latin typeface="Arial" panose="020B0604020202020204" pitchFamily="34" charset="0"/>
                <a:ea typeface="Calibri" panose="020F0502020204030204" pitchFamily="34" charset="0"/>
                <a:cs typeface="Arial" panose="020B0604020202020204" pitchFamily="34" charset="0"/>
              </a:rPr>
              <a:t>thank </a:t>
            </a:r>
            <a:r>
              <a:rPr lang="en-US" sz="2400" dirty="0">
                <a:latin typeface="Arial" panose="020B0604020202020204" pitchFamily="34" charset="0"/>
                <a:ea typeface="Calibri" panose="020F0502020204030204" pitchFamily="34" charset="0"/>
                <a:cs typeface="Arial" panose="020B0604020202020204" pitchFamily="34" charset="0"/>
              </a:rPr>
              <a:t>for </a:t>
            </a:r>
            <a:r>
              <a:rPr lang="en-US" sz="2400" dirty="0" smtClean="0">
                <a:latin typeface="Arial" panose="020B0604020202020204" pitchFamily="34" charset="0"/>
                <a:ea typeface="Calibri" panose="020F0502020204030204" pitchFamily="34" charset="0"/>
                <a:cs typeface="Arial" panose="020B0604020202020204" pitchFamily="34" charset="0"/>
              </a:rPr>
              <a:t>membership, state: “No Goods or Services were exchanged”.  </a:t>
            </a:r>
            <a:r>
              <a:rPr lang="en-US" sz="2400" dirty="0">
                <a:latin typeface="Arial" panose="020B0604020202020204" pitchFamily="34" charset="0"/>
                <a:ea typeface="Calibri" panose="020F0502020204030204" pitchFamily="34" charset="0"/>
                <a:cs typeface="Arial" panose="020B0604020202020204" pitchFamily="34" charset="0"/>
              </a:rPr>
              <a:t>Copy the confirmation</a:t>
            </a:r>
            <a:r>
              <a:rPr lang="en-US" sz="3200" dirty="0">
                <a:latin typeface="Arial" panose="020B0604020202020204" pitchFamily="34" charset="0"/>
                <a:ea typeface="Calibri" panose="020F0502020204030204" pitchFamily="34" charset="0"/>
                <a:cs typeface="Arial" panose="020B0604020202020204" pitchFamily="34" charset="0"/>
              </a:rPr>
              <a:t>.</a:t>
            </a:r>
          </a:p>
        </p:txBody>
      </p:sp>
      <p:sp>
        <p:nvSpPr>
          <p:cNvPr id="3" name="Slide Number Placeholder 2"/>
          <p:cNvSpPr>
            <a:spLocks noGrp="1"/>
          </p:cNvSpPr>
          <p:nvPr>
            <p:ph type="sldNum" sz="quarter" idx="12"/>
          </p:nvPr>
        </p:nvSpPr>
        <p:spPr/>
        <p:txBody>
          <a:bodyPr/>
          <a:lstStyle/>
          <a:p>
            <a:fld id="{3D07EB59-5149-4B6C-94A6-6D876B82251A}" type="slidenum">
              <a:rPr lang="en-US" smtClean="0"/>
              <a:t>22</a:t>
            </a:fld>
            <a:endParaRPr lang="en-US" dirty="0"/>
          </a:p>
        </p:txBody>
      </p:sp>
    </p:spTree>
    <p:extLst>
      <p:ext uri="{BB962C8B-B14F-4D97-AF65-F5344CB8AC3E}">
        <p14:creationId xmlns:p14="http://schemas.microsoft.com/office/powerpoint/2010/main" val="412141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67" y="0"/>
            <a:ext cx="12875571" cy="7422096"/>
          </a:xfrm>
          <a:prstGeom prst="rect">
            <a:avLst/>
          </a:prstGeom>
        </p:spPr>
        <p:txBody>
          <a:bodyPr wrap="square">
            <a:spAutoFit/>
          </a:bodyPr>
          <a:lstStyle/>
          <a:p>
            <a:pPr marL="457200" marR="0">
              <a:lnSpc>
                <a:spcPct val="107000"/>
              </a:lnSpc>
              <a:spcBef>
                <a:spcPts val="0"/>
              </a:spcBef>
              <a:spcAft>
                <a:spcPts val="800"/>
              </a:spcAft>
            </a:pPr>
            <a:r>
              <a:rPr lang="en-US" sz="4400" b="1" dirty="0">
                <a:latin typeface="Arial" panose="020B0604020202020204" pitchFamily="34" charset="0"/>
                <a:ea typeface="Calibri" panose="020F0502020204030204" pitchFamily="34" charset="0"/>
                <a:cs typeface="Times New Roman" panose="02020603050405020304" pitchFamily="18" charset="0"/>
              </a:rPr>
              <a:t>PRELUDE TO ESTATE PLANNING WEBINAR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4400" dirty="0">
                <a:latin typeface="Arial" panose="020B0604020202020204" pitchFamily="34" charset="0"/>
                <a:ea typeface="Calibri" panose="020F0502020204030204" pitchFamily="34" charset="0"/>
                <a:cs typeface="Times New Roman" panose="02020603050405020304" pitchFamily="18" charset="0"/>
              </a:rPr>
              <a:t>Beneficiaries: First step in Estate Planning,</a:t>
            </a:r>
            <a:r>
              <a:rPr lang="en-US" sz="4400" dirty="0">
                <a:latin typeface="Calibri" panose="020F0502020204030204" pitchFamily="34" charset="0"/>
                <a:ea typeface="Calibri" panose="020F0502020204030204" pitchFamily="34" charset="0"/>
                <a:cs typeface="Times New Roman" panose="02020603050405020304" pitchFamily="18" charset="0"/>
              </a:rPr>
              <a:t> </a:t>
            </a:r>
            <a:r>
              <a:rPr lang="en-US" sz="4400" dirty="0" smtClean="0">
                <a:latin typeface="Arial" panose="020B0604020202020204" pitchFamily="34" charset="0"/>
                <a:ea typeface="Calibri" panose="020F0502020204030204" pitchFamily="34" charset="0"/>
                <a:cs typeface="Times New Roman" panose="02020603050405020304" pitchFamily="18" charset="0"/>
              </a:rPr>
              <a:t>Designating beneficiaries </a:t>
            </a:r>
            <a:r>
              <a:rPr lang="en-US" sz="4400" dirty="0">
                <a:latin typeface="Arial" panose="020B0604020202020204" pitchFamily="34" charset="0"/>
                <a:ea typeface="Calibri" panose="020F0502020204030204" pitchFamily="34" charset="0"/>
                <a:cs typeface="Times New Roman" panose="02020603050405020304" pitchFamily="18" charset="0"/>
              </a:rPr>
              <a:t>is </a:t>
            </a:r>
            <a:r>
              <a:rPr lang="en-US" sz="4400" dirty="0" smtClean="0">
                <a:latin typeface="Arial" panose="020B0604020202020204" pitchFamily="34" charset="0"/>
                <a:ea typeface="Calibri" panose="020F0502020204030204" pitchFamily="34" charset="0"/>
                <a:cs typeface="Times New Roman" panose="02020603050405020304" pitchFamily="18" charset="0"/>
              </a:rPr>
              <a:t>important. Your </a:t>
            </a:r>
            <a:r>
              <a:rPr lang="en-US" sz="4400" dirty="0">
                <a:latin typeface="Arial" panose="020B0604020202020204" pitchFamily="34" charset="0"/>
                <a:ea typeface="Calibri" panose="020F0502020204030204" pitchFamily="34" charset="0"/>
                <a:cs typeface="Times New Roman" panose="02020603050405020304" pitchFamily="18" charset="0"/>
              </a:rPr>
              <a:t>decisions </a:t>
            </a:r>
            <a:r>
              <a:rPr lang="en-US" sz="4400" dirty="0" smtClean="0">
                <a:latin typeface="Arial" panose="020B0604020202020204" pitchFamily="34" charset="0"/>
                <a:ea typeface="Calibri" panose="020F0502020204030204" pitchFamily="34" charset="0"/>
                <a:cs typeface="Times New Roman" panose="02020603050405020304" pitchFamily="18" charset="0"/>
              </a:rPr>
              <a:t>should be made carefully in the context of Estate Plan.</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a:latin typeface="Arial" panose="020B0604020202020204" pitchFamily="34" charset="0"/>
                <a:ea typeface="Calibri" panose="020F0502020204030204" pitchFamily="34" charset="0"/>
                <a:cs typeface="Times New Roman" panose="02020603050405020304" pitchFamily="18" charset="0"/>
              </a:rPr>
              <a:t>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a:latin typeface="Arial" panose="020B0604020202020204" pitchFamily="34" charset="0"/>
                <a:ea typeface="Calibri" panose="020F0502020204030204" pitchFamily="34" charset="0"/>
                <a:cs typeface="Times New Roman" panose="02020603050405020304" pitchFamily="18" charset="0"/>
              </a:rPr>
              <a:t>What if you don't designate beneficiaries?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smtClean="0">
                <a:latin typeface="Arial" panose="020B0604020202020204" pitchFamily="34" charset="0"/>
                <a:ea typeface="Calibri" panose="020F0502020204030204" pitchFamily="34" charset="0"/>
                <a:cs typeface="Times New Roman" panose="02020603050405020304" pitchFamily="18" charset="0"/>
              </a:rPr>
              <a:t>Beneficiary </a:t>
            </a:r>
            <a:r>
              <a:rPr lang="en-US" sz="4400" dirty="0">
                <a:latin typeface="Arial" panose="020B0604020202020204" pitchFamily="34" charset="0"/>
                <a:ea typeface="Calibri" panose="020F0502020204030204" pitchFamily="34" charset="0"/>
                <a:cs typeface="Times New Roman" panose="02020603050405020304" pitchFamily="18" charset="0"/>
              </a:rPr>
              <a:t>designations or a Living Trust?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4400" dirty="0" smtClean="0">
                <a:latin typeface="Arial" panose="020B0604020202020204" pitchFamily="34" charset="0"/>
                <a:ea typeface="Calibri" panose="020F0502020204030204" pitchFamily="34" charset="0"/>
                <a:cs typeface="Times New Roman" panose="02020603050405020304" pitchFamily="18" charset="0"/>
              </a:rPr>
              <a:t>Warnings </a:t>
            </a:r>
            <a:r>
              <a:rPr lang="en-US" sz="4400" dirty="0">
                <a:latin typeface="Arial" panose="020B0604020202020204" pitchFamily="34" charset="0"/>
                <a:ea typeface="Calibri" panose="020F0502020204030204" pitchFamily="34" charset="0"/>
                <a:cs typeface="Times New Roman" panose="02020603050405020304" pitchFamily="18" charset="0"/>
              </a:rPr>
              <a:t>with Transfer at Death by Deed!</a:t>
            </a:r>
            <a:r>
              <a:rPr lang="en-US" sz="4400" b="1" dirty="0">
                <a:latin typeface="Arial" panose="020B0604020202020204" pitchFamily="34" charset="0"/>
                <a:ea typeface="Calibri" panose="020F0502020204030204" pitchFamily="34" charset="0"/>
                <a:cs typeface="Times New Roman" panose="02020603050405020304" pitchFamily="18" charset="0"/>
              </a:rPr>
              <a:t>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23</a:t>
            </a:fld>
            <a:endParaRPr lang="en-US" dirty="0"/>
          </a:p>
        </p:txBody>
      </p:sp>
    </p:spTree>
    <p:extLst>
      <p:ext uri="{BB962C8B-B14F-4D97-AF65-F5344CB8AC3E}">
        <p14:creationId xmlns:p14="http://schemas.microsoft.com/office/powerpoint/2010/main" val="1614895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 y="767275"/>
            <a:ext cx="12031980" cy="5215787"/>
          </a:xfrm>
          <a:prstGeom prst="rect">
            <a:avLst/>
          </a:prstGeom>
        </p:spPr>
        <p:txBody>
          <a:bodyPr wrap="square">
            <a:spAutoFit/>
          </a:bodyPr>
          <a:lstStyle/>
          <a:p>
            <a:pPr>
              <a:lnSpc>
                <a:spcPct val="107000"/>
              </a:lnSpc>
              <a:spcAft>
                <a:spcPts val="800"/>
              </a:spcAft>
            </a:pPr>
            <a:r>
              <a:rPr lang="en-US" sz="4000" dirty="0">
                <a:latin typeface="Arial" panose="020B0604020202020204" pitchFamily="34" charset="0"/>
                <a:ea typeface="Calibri" panose="020F0502020204030204" pitchFamily="34" charset="0"/>
                <a:cs typeface="Times New Roman" panose="02020603050405020304" pitchFamily="18" charset="0"/>
              </a:rPr>
              <a:t>Transferring Real </a:t>
            </a:r>
            <a:r>
              <a:rPr lang="en-US" sz="4000" dirty="0" smtClean="0">
                <a:latin typeface="Arial" panose="020B0604020202020204" pitchFamily="34" charset="0"/>
                <a:ea typeface="Calibri" panose="020F0502020204030204" pitchFamily="34" charset="0"/>
                <a:cs typeface="Times New Roman" panose="02020603050405020304" pitchFamily="18" charset="0"/>
              </a:rPr>
              <a:t>Estate, Use a Trust </a:t>
            </a:r>
          </a:p>
          <a:p>
            <a:pPr>
              <a:lnSpc>
                <a:spcPct val="107000"/>
              </a:lnSpc>
              <a:spcAft>
                <a:spcPts val="800"/>
              </a:spcAft>
            </a:pPr>
            <a:r>
              <a:rPr lang="en-US" sz="4000" dirty="0" smtClean="0">
                <a:latin typeface="Arial" panose="020B0604020202020204" pitchFamily="34" charset="0"/>
                <a:ea typeface="Calibri" panose="020F0502020204030204" pitchFamily="34" charset="0"/>
                <a:cs typeface="Times New Roman" panose="02020603050405020304" pitchFamily="18" charset="0"/>
              </a:rPr>
              <a:t>Real Estate: List the Real Estate in the Trust</a:t>
            </a:r>
          </a:p>
          <a:p>
            <a:pPr>
              <a:lnSpc>
                <a:spcPct val="107000"/>
              </a:lnSpc>
              <a:spcAft>
                <a:spcPts val="800"/>
              </a:spcAft>
            </a:pP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latin typeface="Arial" panose="020B0604020202020204" pitchFamily="34" charset="0"/>
                <a:ea typeface="Calibri" panose="020F0502020204030204" pitchFamily="34" charset="0"/>
                <a:cs typeface="Times New Roman" panose="02020603050405020304" pitchFamily="18" charset="0"/>
              </a:rPr>
              <a:t>Be </a:t>
            </a:r>
            <a:r>
              <a:rPr lang="en-US" sz="4000" dirty="0">
                <a:latin typeface="Arial" panose="020B0604020202020204" pitchFamily="34" charset="0"/>
                <a:ea typeface="Calibri" panose="020F0502020204030204" pitchFamily="34" charset="0"/>
                <a:cs typeface="Times New Roman" panose="02020603050405020304" pitchFamily="18" charset="0"/>
              </a:rPr>
              <a:t>Sure to Transfer Insurance (Name </a:t>
            </a:r>
            <a:r>
              <a:rPr lang="en-US" sz="4000" dirty="0" smtClean="0">
                <a:latin typeface="Arial" panose="020B0604020202020204" pitchFamily="34" charset="0"/>
                <a:ea typeface="Calibri" panose="020F0502020204030204" pitchFamily="34" charset="0"/>
                <a:cs typeface="Times New Roman" panose="02020603050405020304" pitchFamily="18" charset="0"/>
              </a:rPr>
              <a:t>Donee/Grantee/Buyer </a:t>
            </a:r>
            <a:r>
              <a:rPr lang="en-US" sz="4000" dirty="0">
                <a:latin typeface="Arial" panose="020B0604020202020204" pitchFamily="34" charset="0"/>
                <a:ea typeface="Calibri" panose="020F0502020204030204" pitchFamily="34" charset="0"/>
                <a:cs typeface="Times New Roman" panose="02020603050405020304" pitchFamily="18" charset="0"/>
              </a:rPr>
              <a:t>as Named </a:t>
            </a:r>
            <a:r>
              <a:rPr lang="en-US" sz="4000" dirty="0" smtClean="0">
                <a:latin typeface="Arial" panose="020B0604020202020204" pitchFamily="34" charset="0"/>
                <a:ea typeface="Calibri" panose="020F0502020204030204" pitchFamily="34" charset="0"/>
                <a:cs typeface="Times New Roman" panose="02020603050405020304" pitchFamily="18" charset="0"/>
              </a:rPr>
              <a:t>insured. </a:t>
            </a:r>
          </a:p>
          <a:p>
            <a:pPr>
              <a:lnSpc>
                <a:spcPct val="107000"/>
              </a:lnSpc>
              <a:spcAft>
                <a:spcPts val="800"/>
              </a:spcAft>
            </a:pP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a:latin typeface="Arial" panose="020B0604020202020204" pitchFamily="34" charset="0"/>
                <a:ea typeface="Calibri" panose="020F0502020204030204" pitchFamily="34" charset="0"/>
                <a:cs typeface="Times New Roman" panose="02020603050405020304" pitchFamily="18" charset="0"/>
              </a:rPr>
              <a:t>Case of </a:t>
            </a:r>
            <a:r>
              <a:rPr lang="en-US" sz="4000" dirty="0" smtClean="0">
                <a:latin typeface="Arial" panose="020B0604020202020204" pitchFamily="34" charset="0"/>
                <a:ea typeface="Calibri" panose="020F0502020204030204" pitchFamily="34" charset="0"/>
                <a:cs typeface="Times New Roman" panose="02020603050405020304" pitchFamily="18" charset="0"/>
              </a:rPr>
              <a:t>Transfer On Death Deed (TODD))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24</a:t>
            </a:fld>
            <a:endParaRPr lang="en-US" dirty="0"/>
          </a:p>
        </p:txBody>
      </p:sp>
    </p:spTree>
    <p:extLst>
      <p:ext uri="{BB962C8B-B14F-4D97-AF65-F5344CB8AC3E}">
        <p14:creationId xmlns:p14="http://schemas.microsoft.com/office/powerpoint/2010/main" val="1214603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513" y="667435"/>
            <a:ext cx="11658600" cy="5509200"/>
          </a:xfrm>
          <a:prstGeom prst="rect">
            <a:avLst/>
          </a:prstGeom>
        </p:spPr>
        <p:txBody>
          <a:bodyPr wrap="square">
            <a:spAutoFit/>
          </a:bodyPr>
          <a:lstStyle/>
          <a:p>
            <a:r>
              <a:rPr lang="en-US" sz="4400" dirty="0" smtClean="0">
                <a:latin typeface="Arial" panose="020B0604020202020204" pitchFamily="34" charset="0"/>
                <a:cs typeface="Arial" panose="020B0604020202020204" pitchFamily="34" charset="0"/>
              </a:rPr>
              <a:t>Court of Appeals opinion, …”that should horrify anyone who has prepared a transfer-on death deed (TODD)” </a:t>
            </a:r>
            <a:r>
              <a:rPr lang="en-US" sz="4400" dirty="0">
                <a:latin typeface="Arial" panose="020B0604020202020204" pitchFamily="34" charset="0"/>
                <a:cs typeface="Arial" panose="020B0604020202020204" pitchFamily="34" charset="0"/>
              </a:rPr>
              <a:t>(Article by Sam Calvert, an attorney, Bench and Bar of MN, Vol LXXVIII NUMBER III, March 2021, www.mobar.org. citing, Strope – Robinson v. State Farm Fire &amp; Cas. Co., 8th Circuit Court of Appeals case, No.20-1147 (2/5/2021.</a:t>
            </a:r>
          </a:p>
        </p:txBody>
      </p:sp>
      <p:sp>
        <p:nvSpPr>
          <p:cNvPr id="3" name="Slide Number Placeholder 2"/>
          <p:cNvSpPr>
            <a:spLocks noGrp="1"/>
          </p:cNvSpPr>
          <p:nvPr>
            <p:ph type="sldNum" sz="quarter" idx="12"/>
          </p:nvPr>
        </p:nvSpPr>
        <p:spPr/>
        <p:txBody>
          <a:bodyPr/>
          <a:lstStyle/>
          <a:p>
            <a:fld id="{3D07EB59-5149-4B6C-94A6-6D876B82251A}" type="slidenum">
              <a:rPr lang="en-US" smtClean="0"/>
              <a:t>25</a:t>
            </a:fld>
            <a:endParaRPr lang="en-US" dirty="0"/>
          </a:p>
        </p:txBody>
      </p:sp>
    </p:spTree>
    <p:extLst>
      <p:ext uri="{BB962C8B-B14F-4D97-AF65-F5344CB8AC3E}">
        <p14:creationId xmlns:p14="http://schemas.microsoft.com/office/powerpoint/2010/main" val="2320956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34" y="0"/>
            <a:ext cx="12073466" cy="7017306"/>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Farm’s </a:t>
            </a:r>
            <a:r>
              <a:rPr lang="en-US" sz="3600" dirty="0" smtClean="0">
                <a:latin typeface="Arial" panose="020B0604020202020204" pitchFamily="34" charset="0"/>
                <a:cs typeface="Arial" panose="020B0604020202020204" pitchFamily="34" charset="0"/>
              </a:rPr>
              <a:t>Counsel:”…the </a:t>
            </a:r>
            <a:r>
              <a:rPr lang="en-US" sz="3600" dirty="0">
                <a:latin typeface="Arial" panose="020B0604020202020204" pitchFamily="34" charset="0"/>
                <a:cs typeface="Arial" panose="020B0604020202020204" pitchFamily="34" charset="0"/>
              </a:rPr>
              <a:t>advice he would give to a client considering executing a TODD would be to contact the insurance provider and try to add their intended Grantee as an additional insured to their correct policy or to advise the Grantee to obtain their own personal coverage </a:t>
            </a:r>
            <a:r>
              <a:rPr lang="en-US" sz="3600" dirty="0" smtClean="0">
                <a:latin typeface="Arial" panose="020B0604020202020204" pitchFamily="34" charset="0"/>
                <a:cs typeface="Arial" panose="020B0604020202020204" pitchFamily="34" charset="0"/>
              </a:rPr>
              <a:t>independently”.</a:t>
            </a: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Courts generally: An </a:t>
            </a:r>
            <a:r>
              <a:rPr lang="en-US" sz="3600" dirty="0">
                <a:latin typeface="Arial" panose="020B0604020202020204" pitchFamily="34" charset="0"/>
                <a:cs typeface="Arial" panose="020B0604020202020204" pitchFamily="34" charset="0"/>
              </a:rPr>
              <a:t>insured cannot rely on the “advice” of an insurance agent. </a:t>
            </a:r>
          </a:p>
          <a:p>
            <a:r>
              <a:rPr lang="en-US" sz="3600" dirty="0" smtClean="0">
                <a:latin typeface="Arial" panose="020B0604020202020204" pitchFamily="34" charset="0"/>
                <a:cs typeface="Arial" panose="020B0604020202020204" pitchFamily="34" charset="0"/>
              </a:rPr>
              <a:t>Courts </a:t>
            </a:r>
            <a:r>
              <a:rPr lang="en-US" sz="3600" dirty="0">
                <a:latin typeface="Arial" panose="020B0604020202020204" pitchFamily="34" charset="0"/>
                <a:cs typeface="Arial" panose="020B0604020202020204" pitchFamily="34" charset="0"/>
              </a:rPr>
              <a:t>treat agents as sales persons, not advisors, unless the insured paid a fee for advice, or there was </a:t>
            </a:r>
            <a:r>
              <a:rPr lang="en-US" sz="3600" dirty="0" smtClean="0">
                <a:latin typeface="Arial" panose="020B0604020202020204" pitchFamily="34" charset="0"/>
                <a:cs typeface="Arial" panose="020B0604020202020204" pitchFamily="34" charset="0"/>
              </a:rPr>
              <a:t>total </a:t>
            </a:r>
            <a:r>
              <a:rPr lang="en-US" sz="3600" dirty="0">
                <a:latin typeface="Arial" panose="020B0604020202020204" pitchFamily="34" charset="0"/>
                <a:cs typeface="Arial" panose="020B0604020202020204" pitchFamily="34" charset="0"/>
              </a:rPr>
              <a:t>reliance </a:t>
            </a:r>
            <a:r>
              <a:rPr lang="en-US" sz="3600" dirty="0" smtClean="0">
                <a:latin typeface="Arial" panose="020B0604020202020204" pitchFamily="34" charset="0"/>
                <a:cs typeface="Arial" panose="020B0604020202020204" pitchFamily="34" charset="0"/>
              </a:rPr>
              <a:t>over </a:t>
            </a:r>
            <a:r>
              <a:rPr lang="en-US" sz="3600" dirty="0">
                <a:latin typeface="Arial" panose="020B0604020202020204" pitchFamily="34" charset="0"/>
                <a:cs typeface="Arial" panose="020B0604020202020204" pitchFamily="34" charset="0"/>
              </a:rPr>
              <a:t>all insurance, over the years.</a:t>
            </a:r>
          </a:p>
          <a:p>
            <a:endParaRPr lang="en-US" dirty="0"/>
          </a:p>
        </p:txBody>
      </p:sp>
      <p:sp>
        <p:nvSpPr>
          <p:cNvPr id="3" name="Slide Number Placeholder 2"/>
          <p:cNvSpPr>
            <a:spLocks noGrp="1"/>
          </p:cNvSpPr>
          <p:nvPr>
            <p:ph type="sldNum" sz="quarter" idx="12"/>
          </p:nvPr>
        </p:nvSpPr>
        <p:spPr/>
        <p:txBody>
          <a:bodyPr/>
          <a:lstStyle/>
          <a:p>
            <a:fld id="{3D07EB59-5149-4B6C-94A6-6D876B82251A}" type="slidenum">
              <a:rPr lang="en-US" smtClean="0"/>
              <a:t>26</a:t>
            </a:fld>
            <a:endParaRPr lang="en-US" dirty="0"/>
          </a:p>
        </p:txBody>
      </p:sp>
    </p:spTree>
    <p:extLst>
      <p:ext uri="{BB962C8B-B14F-4D97-AF65-F5344CB8AC3E}">
        <p14:creationId xmlns:p14="http://schemas.microsoft.com/office/powerpoint/2010/main" val="2552242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56532" cy="7082901"/>
          </a:xfrm>
          <a:prstGeom prst="rect">
            <a:avLst/>
          </a:prstGeom>
        </p:spPr>
        <p:txBody>
          <a:bodyPr wrap="square">
            <a:spAutoFit/>
          </a:bodyPr>
          <a:lstStyle/>
          <a:p>
            <a:pPr>
              <a:lnSpc>
                <a:spcPct val="107000"/>
              </a:lnSpc>
              <a:spcAft>
                <a:spcPts val="800"/>
              </a:spcAft>
            </a:pPr>
            <a:r>
              <a:rPr lang="en-US" sz="3600" b="1" dirty="0">
                <a:latin typeface="Arial" panose="020B0604020202020204" pitchFamily="34" charset="0"/>
                <a:ea typeface="Calibri" panose="020F0502020204030204" pitchFamily="34" charset="0"/>
                <a:cs typeface="Arial" panose="020B0604020202020204" pitchFamily="34" charset="0"/>
              </a:rPr>
              <a:t> </a:t>
            </a:r>
            <a:r>
              <a:rPr lang="en-US" sz="3600" b="1" dirty="0" smtClean="0">
                <a:latin typeface="Arial" panose="020B0604020202020204" pitchFamily="34" charset="0"/>
                <a:ea typeface="Calibri" panose="020F0502020204030204" pitchFamily="34" charset="0"/>
                <a:cs typeface="Arial" panose="020B0604020202020204" pitchFamily="34" charset="0"/>
              </a:rPr>
              <a:t>  PRELUDE </a:t>
            </a:r>
            <a:r>
              <a:rPr lang="en-US" sz="3600" b="1" dirty="0">
                <a:latin typeface="Arial" panose="020B0604020202020204" pitchFamily="34" charset="0"/>
                <a:ea typeface="Calibri" panose="020F0502020204030204" pitchFamily="34" charset="0"/>
                <a:cs typeface="Arial" panose="020B0604020202020204" pitchFamily="34" charset="0"/>
              </a:rPr>
              <a:t>TO YEAREND TAX PLANNING WEBINAR</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Democrats on the House Ways and Means Committee voted to advance dozens of </a:t>
            </a:r>
            <a:r>
              <a:rPr lang="en-US" sz="3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proposed tax changes</a:t>
            </a:r>
            <a:r>
              <a:rPr lang="en-US" sz="3600" dirty="0">
                <a:latin typeface="Arial" panose="020B0604020202020204" pitchFamily="34" charset="0"/>
                <a:ea typeface="Calibri" panose="020F0502020204030204" pitchFamily="34" charset="0"/>
                <a:cs typeface="Arial" panose="020B0604020202020204" pitchFamily="34" charset="0"/>
              </a:rPr>
              <a:t>. Some </a:t>
            </a:r>
            <a:r>
              <a:rPr lang="en-US" sz="3600" dirty="0" smtClean="0">
                <a:latin typeface="Arial" panose="020B0604020202020204" pitchFamily="34" charset="0"/>
                <a:ea typeface="Calibri" panose="020F0502020204030204" pitchFamily="34" charset="0"/>
                <a:cs typeface="Arial" panose="020B0604020202020204" pitchFamily="34" charset="0"/>
              </a:rPr>
              <a:t> </a:t>
            </a:r>
            <a:r>
              <a:rPr lang="en-US" sz="3600" dirty="0">
                <a:latin typeface="Arial" panose="020B0604020202020204" pitchFamily="34" charset="0"/>
                <a:ea typeface="Calibri" panose="020F0502020204030204" pitchFamily="34" charset="0"/>
                <a:cs typeface="Arial" panose="020B0604020202020204" pitchFamily="34" charset="0"/>
              </a:rPr>
              <a:t>tax increases that would raise more than $2 trillion of revenue to help fund the party’s priorities. </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smtClean="0">
                <a:latin typeface="Arial" panose="020B0604020202020204" pitchFamily="34" charset="0"/>
                <a:ea typeface="Calibri" panose="020F0502020204030204" pitchFamily="34" charset="0"/>
                <a:cs typeface="Arial" panose="020B0604020202020204" pitchFamily="34" charset="0"/>
              </a:rPr>
              <a:t>            </a:t>
            </a:r>
            <a:r>
              <a:rPr lang="en-US" sz="3600" b="1" dirty="0">
                <a:latin typeface="Arial" panose="020B0604020202020204" pitchFamily="34" charset="0"/>
                <a:ea typeface="Calibri" panose="020F0502020204030204" pitchFamily="34" charset="0"/>
                <a:cs typeface="Arial" panose="020B0604020202020204" pitchFamily="34" charset="0"/>
              </a:rPr>
              <a:t>TAX </a:t>
            </a:r>
            <a:r>
              <a:rPr lang="en-US" sz="3600" b="1" dirty="0" smtClean="0">
                <a:latin typeface="Arial" panose="020B0604020202020204" pitchFamily="34" charset="0"/>
                <a:ea typeface="Calibri" panose="020F0502020204030204" pitchFamily="34" charset="0"/>
                <a:cs typeface="Arial" panose="020B0604020202020204" pitchFamily="34" charset="0"/>
              </a:rPr>
              <a:t>PREPARATION ORGANIZATIONS</a:t>
            </a:r>
          </a:p>
          <a:p>
            <a:pPr>
              <a:lnSpc>
                <a:spcPct val="107000"/>
              </a:lnSpc>
              <a:spcAft>
                <a:spcPts val="800"/>
              </a:spcAft>
            </a:pPr>
            <a:r>
              <a:rPr lang="en-US" sz="3600" dirty="0" smtClean="0">
                <a:latin typeface="Arial" panose="020B0604020202020204" pitchFamily="34" charset="0"/>
                <a:ea typeface="Calibri" panose="020F0502020204030204" pitchFamily="34" charset="0"/>
                <a:cs typeface="Arial" panose="020B0604020202020204" pitchFamily="34" charset="0"/>
              </a:rPr>
              <a:t>Prepare </a:t>
            </a:r>
            <a:r>
              <a:rPr lang="en-US" sz="3600" dirty="0">
                <a:latin typeface="Arial" panose="020B0604020202020204" pitchFamily="34" charset="0"/>
                <a:ea typeface="Calibri" panose="020F0502020204030204" pitchFamily="34" charset="0"/>
                <a:cs typeface="Arial" panose="020B0604020202020204" pitchFamily="34" charset="0"/>
              </a:rPr>
              <a:t>&amp; Prosper (P + P) and AARP Tax-aide</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Are you </a:t>
            </a:r>
            <a:r>
              <a:rPr lang="en-US" sz="3600" dirty="0" smtClean="0">
                <a:latin typeface="Arial" panose="020B0604020202020204" pitchFamily="34" charset="0"/>
                <a:ea typeface="Calibri" panose="020F0502020204030204" pitchFamily="34" charset="0"/>
                <a:cs typeface="Arial" panose="020B0604020202020204" pitchFamily="34" charset="0"/>
              </a:rPr>
              <a:t>eligible, </a:t>
            </a:r>
            <a:r>
              <a:rPr lang="en-US" sz="3600" dirty="0">
                <a:latin typeface="Arial" panose="020B0604020202020204" pitchFamily="34" charset="0"/>
                <a:ea typeface="Calibri" panose="020F0502020204030204" pitchFamily="34" charset="0"/>
                <a:cs typeface="Arial" panose="020B0604020202020204" pitchFamily="34" charset="0"/>
              </a:rPr>
              <a:t>within scope?</a:t>
            </a:r>
          </a:p>
          <a:p>
            <a:pPr>
              <a:lnSpc>
                <a:spcPct val="107000"/>
              </a:lnSpc>
              <a:spcAft>
                <a:spcPts val="800"/>
              </a:spcAft>
            </a:pPr>
            <a:r>
              <a:rPr lang="en-US" sz="3600" dirty="0">
                <a:latin typeface="Arial" panose="020B0604020202020204" pitchFamily="34" charset="0"/>
                <a:ea typeface="Calibri" panose="020F0502020204030204" pitchFamily="34" charset="0"/>
                <a:cs typeface="Arial" panose="020B0604020202020204" pitchFamily="34" charset="0"/>
              </a:rPr>
              <a:t>P+P tax prep: </a:t>
            </a:r>
            <a:r>
              <a:rPr lang="en-US" sz="3600" dirty="0" smtClean="0">
                <a:latin typeface="Arial" panose="020B0604020202020204" pitchFamily="34" charset="0"/>
                <a:ea typeface="Calibri" panose="020F0502020204030204" pitchFamily="34" charset="0"/>
                <a:cs typeface="Arial" panose="020B0604020202020204" pitchFamily="34" charset="0"/>
              </a:rPr>
              <a:t>can </a:t>
            </a:r>
            <a:r>
              <a:rPr lang="en-US" sz="3600" dirty="0">
                <a:latin typeface="Arial" panose="020B0604020202020204" pitchFamily="34" charset="0"/>
                <a:ea typeface="Calibri" panose="020F0502020204030204" pitchFamily="34" charset="0"/>
                <a:cs typeface="Arial" panose="020B0604020202020204" pitchFamily="34" charset="0"/>
              </a:rPr>
              <a:t>handle most tax situations, but </a:t>
            </a:r>
            <a:r>
              <a:rPr lang="en-US" sz="3600" dirty="0" smtClean="0">
                <a:latin typeface="Arial" panose="020B0604020202020204" pitchFamily="34" charset="0"/>
                <a:ea typeface="Calibri" panose="020F0502020204030204" pitchFamily="34" charset="0"/>
                <a:cs typeface="Arial" panose="020B0604020202020204" pitchFamily="34" charset="0"/>
              </a:rPr>
              <a:t>some</a:t>
            </a:r>
            <a:r>
              <a:rPr lang="en-US" sz="3600" dirty="0">
                <a:latin typeface="Arial" panose="020B0604020202020204" pitchFamily="34" charset="0"/>
                <a:ea typeface="Calibri" panose="020F0502020204030204" pitchFamily="34" charset="0"/>
                <a:cs typeface="Arial" panose="020B0604020202020204" pitchFamily="34" charset="0"/>
              </a:rPr>
              <a:t> things are out of scope, which you can check out </a:t>
            </a:r>
            <a:r>
              <a:rPr lang="en-US" sz="36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in this IRS article</a:t>
            </a:r>
            <a:r>
              <a:rPr lang="en-US" sz="3600" dirty="0">
                <a:latin typeface="Arial" panose="020B0604020202020204" pitchFamily="34" charset="0"/>
                <a:ea typeface="Calibri" panose="020F050202020403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27</a:t>
            </a:fld>
            <a:endParaRPr lang="en-US" dirty="0"/>
          </a:p>
        </p:txBody>
      </p:sp>
    </p:spTree>
    <p:extLst>
      <p:ext uri="{BB962C8B-B14F-4D97-AF65-F5344CB8AC3E}">
        <p14:creationId xmlns:p14="http://schemas.microsoft.com/office/powerpoint/2010/main" val="2424389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6" y="0"/>
            <a:ext cx="11971867" cy="6863417"/>
          </a:xfrm>
          <a:prstGeom prst="rect">
            <a:avLst/>
          </a:prstGeom>
        </p:spPr>
        <p:txBody>
          <a:bodyPr wrap="square">
            <a:spAutoFit/>
          </a:bodyPr>
          <a:lstStyle/>
          <a:p>
            <a:r>
              <a:rPr lang="en-US" sz="4400" dirty="0" smtClean="0">
                <a:latin typeface="Arial" panose="020B0604020202020204" pitchFamily="34" charset="0"/>
                <a:cs typeface="Arial" panose="020B0604020202020204" pitchFamily="34" charset="0"/>
              </a:rPr>
              <a:t>      Check </a:t>
            </a:r>
            <a:r>
              <a:rPr lang="en-US" sz="4400" dirty="0">
                <a:latin typeface="Arial" panose="020B0604020202020204" pitchFamily="34" charset="0"/>
                <a:cs typeface="Arial" panose="020B0604020202020204" pitchFamily="34" charset="0"/>
              </a:rPr>
              <a:t>out our volunteer </a:t>
            </a:r>
            <a:r>
              <a:rPr lang="en-US" sz="4400" dirty="0" smtClean="0">
                <a:latin typeface="Arial" panose="020B0604020202020204" pitchFamily="34" charset="0"/>
                <a:cs typeface="Arial" panose="020B0604020202020204" pitchFamily="34" charset="0"/>
              </a:rPr>
              <a:t>gigs:</a:t>
            </a:r>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hlinkClick r:id="rId2"/>
              </a:rPr>
              <a:t>https://prepareandprosper.org/volunteer</a:t>
            </a:r>
            <a:r>
              <a:rPr lang="en-US" sz="4400" dirty="0" smtClean="0">
                <a:latin typeface="Arial" panose="020B0604020202020204" pitchFamily="34" charset="0"/>
                <a:cs typeface="Arial" panose="020B0604020202020204" pitchFamily="34" charset="0"/>
                <a:hlinkClick r:id="rId2"/>
              </a:rPr>
              <a:t>/</a:t>
            </a:r>
            <a:endParaRPr lang="en-US" sz="4400" dirty="0" smtClean="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a:p>
            <a:r>
              <a:rPr lang="en-US" sz="4400" dirty="0">
                <a:latin typeface="Arial" panose="020B0604020202020204" pitchFamily="34" charset="0"/>
                <a:cs typeface="Arial" panose="020B0604020202020204" pitchFamily="34" charset="0"/>
              </a:rPr>
              <a:t>Where tax and money geeks unite! When you volunteer, you’re giving back but you’re also getting in return. Meet like-minded people who love talking taxes and money, learn the nitty gritty through our high-quality trainings, join us for social events, and be a part of a team of geeks who are changing the world</a:t>
            </a:r>
          </a:p>
        </p:txBody>
      </p:sp>
      <p:sp>
        <p:nvSpPr>
          <p:cNvPr id="3" name="Slide Number Placeholder 2"/>
          <p:cNvSpPr>
            <a:spLocks noGrp="1"/>
          </p:cNvSpPr>
          <p:nvPr>
            <p:ph type="sldNum" sz="quarter" idx="12"/>
          </p:nvPr>
        </p:nvSpPr>
        <p:spPr/>
        <p:txBody>
          <a:bodyPr/>
          <a:lstStyle/>
          <a:p>
            <a:fld id="{3D07EB59-5149-4B6C-94A6-6D876B82251A}" type="slidenum">
              <a:rPr lang="en-US" smtClean="0"/>
              <a:t>28</a:t>
            </a:fld>
            <a:endParaRPr lang="en-US" dirty="0"/>
          </a:p>
        </p:txBody>
      </p:sp>
    </p:spTree>
    <p:extLst>
      <p:ext uri="{BB962C8B-B14F-4D97-AF65-F5344CB8AC3E}">
        <p14:creationId xmlns:p14="http://schemas.microsoft.com/office/powerpoint/2010/main" val="3997034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467"/>
            <a:ext cx="12423227" cy="1325563"/>
          </a:xfrm>
        </p:spPr>
        <p:txBody>
          <a:bodyPr>
            <a:noAutofit/>
          </a:bodyPr>
          <a:lstStyle/>
          <a:p>
            <a:r>
              <a:rPr lang="en-US" sz="5400" dirty="0" smtClean="0">
                <a:latin typeface="Arial" panose="020B0604020202020204" pitchFamily="34" charset="0"/>
                <a:cs typeface="Arial" panose="020B0604020202020204" pitchFamily="34" charset="0"/>
              </a:rPr>
              <a:t>Thanks for </a:t>
            </a:r>
            <a:r>
              <a:rPr lang="en-US" sz="5400" dirty="0">
                <a:latin typeface="Arial" panose="020B0604020202020204" pitchFamily="34" charset="0"/>
                <a:cs typeface="Arial" panose="020B0604020202020204" pitchFamily="34" charset="0"/>
              </a:rPr>
              <a:t>S</a:t>
            </a:r>
            <a:r>
              <a:rPr lang="en-US" sz="5400" dirty="0" smtClean="0">
                <a:latin typeface="Arial" panose="020B0604020202020204" pitchFamily="34" charset="0"/>
                <a:cs typeface="Arial" panose="020B0604020202020204" pitchFamily="34" charset="0"/>
              </a:rPr>
              <a:t>upporting UMRA and UMN!</a:t>
            </a:r>
            <a:endParaRPr lang="en-US" sz="5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325563"/>
            <a:ext cx="12897851" cy="3657600"/>
          </a:xfrm>
        </p:spPr>
        <p:txBody>
          <a:bodyPr>
            <a:noAutofit/>
          </a:bodyPr>
          <a:lstStyle/>
          <a:p>
            <a:pPr marL="0" indent="0">
              <a:buNone/>
            </a:pPr>
            <a:r>
              <a:rPr lang="en-US" sz="5400" dirty="0" smtClean="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John </a:t>
            </a:r>
            <a:r>
              <a:rPr lang="en-US" sz="4000" dirty="0">
                <a:latin typeface="Arial" panose="020B0604020202020204" pitchFamily="34" charset="0"/>
                <a:cs typeface="Arial" panose="020B0604020202020204" pitchFamily="34" charset="0"/>
              </a:rPr>
              <a:t>A. Knutson &amp; Co.</a:t>
            </a:r>
          </a:p>
          <a:p>
            <a:pPr marL="0" indent="0">
              <a:buNone/>
            </a:pPr>
            <a:r>
              <a:rPr lang="en-US" sz="4000" dirty="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Kim Elm/Administrative Assistant,</a:t>
            </a:r>
          </a:p>
          <a:p>
            <a:pPr marL="0" indent="0">
              <a:buNone/>
            </a:pPr>
            <a:r>
              <a:rPr lang="en-US" sz="4000" dirty="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Todd Koch </a:t>
            </a:r>
            <a:r>
              <a:rPr lang="en-US" sz="4000" dirty="0">
                <a:latin typeface="Arial" panose="020B0604020202020204" pitchFamily="34" charset="0"/>
                <a:cs typeface="Arial" panose="020B0604020202020204" pitchFamily="34" charset="0"/>
              </a:rPr>
              <a:t>CPA, </a:t>
            </a:r>
            <a:r>
              <a:rPr lang="en-US" sz="4000" dirty="0" smtClean="0">
                <a:latin typeface="Arial" panose="020B0604020202020204" pitchFamily="34" charset="0"/>
                <a:cs typeface="Arial" panose="020B0604020202020204" pitchFamily="34" charset="0"/>
              </a:rPr>
              <a:t>MBT</a:t>
            </a:r>
            <a:r>
              <a:rPr lang="en-US" sz="4000" dirty="0">
                <a:latin typeface="Arial" panose="020B0604020202020204" pitchFamily="34" charset="0"/>
                <a:cs typeface="Arial" panose="020B0604020202020204" pitchFamily="34" charset="0"/>
              </a:rPr>
              <a:t>, CFP, </a:t>
            </a:r>
            <a:r>
              <a:rPr lang="en-US" sz="4000" dirty="0" smtClean="0">
                <a:latin typeface="Arial" panose="020B0604020202020204" pitchFamily="34" charset="0"/>
                <a:cs typeface="Arial" panose="020B0604020202020204" pitchFamily="34" charset="0"/>
              </a:rPr>
              <a:t>Partner</a:t>
            </a:r>
          </a:p>
          <a:p>
            <a:pPr marL="0" indent="0">
              <a:buNone/>
            </a:pPr>
            <a:endParaRPr lang="en-US" sz="4000" dirty="0" smtClean="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Questions </a:t>
            </a:r>
            <a:r>
              <a:rPr lang="en-US" sz="4000" dirty="0">
                <a:latin typeface="Arial" panose="020B0604020202020204" pitchFamily="34" charset="0"/>
                <a:cs typeface="Arial" panose="020B0604020202020204" pitchFamily="34" charset="0"/>
              </a:rPr>
              <a:t>sent to me will help </a:t>
            </a:r>
            <a:r>
              <a:rPr lang="en-US" sz="4000" dirty="0" smtClean="0">
                <a:latin typeface="Arial" panose="020B0604020202020204" pitchFamily="34" charset="0"/>
                <a:cs typeface="Arial" panose="020B0604020202020204" pitchFamily="34" charset="0"/>
              </a:rPr>
              <a:t>me fill </a:t>
            </a:r>
            <a:r>
              <a:rPr lang="en-US" sz="4000" dirty="0">
                <a:latin typeface="Arial" panose="020B0604020202020204" pitchFamily="34" charset="0"/>
                <a:cs typeface="Arial" panose="020B0604020202020204" pitchFamily="34" charset="0"/>
              </a:rPr>
              <a:t>in the written summary that will go with the webinar recording.</a:t>
            </a:r>
          </a:p>
          <a:p>
            <a:pPr marL="0" indent="0">
              <a:buNone/>
            </a:pPr>
            <a:r>
              <a:rPr lang="en-US" sz="4000" dirty="0">
                <a:latin typeface="Arial" panose="020B0604020202020204" pitchFamily="34" charset="0"/>
                <a:cs typeface="Arial" panose="020B0604020202020204" pitchFamily="34" charset="0"/>
              </a:rPr>
              <a:t>Please send to me questions and </a:t>
            </a:r>
            <a:r>
              <a:rPr lang="en-US" sz="4000" dirty="0" smtClean="0">
                <a:latin typeface="Arial" panose="020B0604020202020204" pitchFamily="34" charset="0"/>
                <a:cs typeface="Arial" panose="020B0604020202020204" pitchFamily="34" charset="0"/>
              </a:rPr>
              <a:t>suggestions</a:t>
            </a:r>
            <a:r>
              <a:rPr lang="en-US" sz="4000" smtClean="0">
                <a:latin typeface="Arial" panose="020B0604020202020204" pitchFamily="34" charset="0"/>
                <a:cs typeface="Arial" panose="020B0604020202020204" pitchFamily="34" charset="0"/>
              </a:rPr>
              <a:t>:  awhitman@umn.edu</a:t>
            </a:r>
            <a:r>
              <a:rPr lang="en-US" sz="4000" dirty="0">
                <a:latin typeface="Arial" panose="020B0604020202020204" pitchFamily="34" charset="0"/>
                <a:cs typeface="Arial" panose="020B0604020202020204" pitchFamily="34" charset="0"/>
              </a:rPr>
              <a:t>; or 612-747-6015. </a:t>
            </a:r>
          </a:p>
          <a:p>
            <a:pPr marL="0" indent="0">
              <a:buNone/>
            </a:pPr>
            <a:endParaRPr lang="en-US" sz="5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D07EB59-5149-4B6C-94A6-6D876B82251A}" type="slidenum">
              <a:rPr lang="en-US" smtClean="0"/>
              <a:t>29</a:t>
            </a:fld>
            <a:endParaRPr lang="en-US" dirty="0"/>
          </a:p>
        </p:txBody>
      </p:sp>
    </p:spTree>
    <p:extLst>
      <p:ext uri="{BB962C8B-B14F-4D97-AF65-F5344CB8AC3E}">
        <p14:creationId xmlns:p14="http://schemas.microsoft.com/office/powerpoint/2010/main" val="189100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39600" cy="2048932"/>
          </a:xfrm>
        </p:spPr>
        <p:txBody>
          <a:bodyPr>
            <a:normAutofit fontScale="90000"/>
          </a:bodyPr>
          <a:lstStyle/>
          <a:p>
            <a:r>
              <a:rPr lang="en-US" dirty="0" smtClean="0">
                <a:latin typeface="Arial" panose="020B0604020202020204" pitchFamily="34" charset="0"/>
                <a:cs typeface="Arial" panose="020B0604020202020204" pitchFamily="34" charset="0"/>
              </a:rPr>
              <a:t>                 An Educational Exercise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Contact Your Advisor Specialists Each Area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(Please use Chat and write questions in classroom)</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80559"/>
            <a:ext cx="12502055" cy="4351338"/>
          </a:xfrm>
        </p:spPr>
        <p:txBody>
          <a:bodyPr>
            <a:noAutofit/>
          </a:bodyPr>
          <a:lstStyle/>
          <a:p>
            <a:pPr marL="0" indent="0">
              <a:buNone/>
            </a:pPr>
            <a:endParaRPr lang="en-US" sz="3600" dirty="0" smtClean="0">
              <a:latin typeface="Arial" panose="020B0604020202020204" pitchFamily="34" charset="0"/>
              <a:cs typeface="Arial" panose="020B0604020202020204" pitchFamily="34" charset="0"/>
            </a:endParaRPr>
          </a:p>
          <a:p>
            <a:pPr marL="0" indent="0">
              <a:buNone/>
            </a:pPr>
            <a:endParaRPr lang="en-US" sz="3600" dirty="0" smtClean="0">
              <a:latin typeface="Arial" panose="020B0604020202020204" pitchFamily="34" charset="0"/>
              <a:cs typeface="Arial" panose="020B0604020202020204" pitchFamily="34" charset="0"/>
            </a:endParaRPr>
          </a:p>
          <a:p>
            <a:pPr marL="0" indent="0">
              <a:buNone/>
            </a:pPr>
            <a:r>
              <a:rPr lang="en-US" sz="3600" dirty="0" smtClean="0">
                <a:latin typeface="Arial" panose="020B0604020202020204" pitchFamily="34" charset="0"/>
                <a:cs typeface="Arial" panose="020B0604020202020204" pitchFamily="34" charset="0"/>
              </a:rPr>
              <a:t>Financial Planning-CFP Specialized with Retirees of UMN</a:t>
            </a:r>
          </a:p>
          <a:p>
            <a:pPr marL="0" indent="0">
              <a:buNone/>
            </a:pPr>
            <a:r>
              <a:rPr lang="en-US" sz="3600" dirty="0" smtClean="0">
                <a:latin typeface="Arial" panose="020B0604020202020204" pitchFamily="34" charset="0"/>
                <a:cs typeface="Arial" panose="020B0604020202020204" pitchFamily="34" charset="0"/>
              </a:rPr>
              <a:t>Estate Planning – Attorney’s  Practice is Estate Planning</a:t>
            </a:r>
          </a:p>
          <a:p>
            <a:pPr marL="0" indent="0">
              <a:buNone/>
            </a:pPr>
            <a:r>
              <a:rPr lang="en-US" sz="3600" dirty="0" smtClean="0">
                <a:latin typeface="Arial" panose="020B0604020202020204" pitchFamily="34" charset="0"/>
                <a:cs typeface="Arial" panose="020B0604020202020204" pitchFamily="34" charset="0"/>
              </a:rPr>
              <a:t>Tax Planning &amp; Filing- CPA experienced with Retirees</a:t>
            </a:r>
          </a:p>
          <a:p>
            <a:pPr marL="0" indent="0">
              <a:buNone/>
            </a:pPr>
            <a:r>
              <a:rPr lang="en-US" sz="3600" dirty="0" smtClean="0">
                <a:latin typeface="Arial" panose="020B0604020202020204" pitchFamily="34" charset="0"/>
                <a:cs typeface="Arial" panose="020B0604020202020204" pitchFamily="34" charset="0"/>
              </a:rPr>
              <a:t>Advisors </a:t>
            </a:r>
            <a:r>
              <a:rPr lang="en-US" sz="3600" dirty="0">
                <a:latin typeface="Arial" panose="020B0604020202020204" pitchFamily="34" charset="0"/>
                <a:cs typeface="Arial" panose="020B0604020202020204" pitchFamily="34" charset="0"/>
              </a:rPr>
              <a:t>take you </a:t>
            </a:r>
            <a:r>
              <a:rPr lang="en-US" sz="3600" dirty="0" smtClean="0">
                <a:latin typeface="Arial" panose="020B0604020202020204" pitchFamily="34" charset="0"/>
                <a:cs typeface="Arial" panose="020B0604020202020204" pitchFamily="34" charset="0"/>
              </a:rPr>
              <a:t>&amp; </a:t>
            </a:r>
            <a:r>
              <a:rPr lang="en-US" sz="3600" dirty="0">
                <a:latin typeface="Arial" panose="020B0604020202020204" pitchFamily="34" charset="0"/>
                <a:cs typeface="Arial" panose="020B0604020202020204" pitchFamily="34" charset="0"/>
              </a:rPr>
              <a:t>your family through </a:t>
            </a:r>
            <a:r>
              <a:rPr lang="en-US" sz="3600" u="sng" dirty="0">
                <a:latin typeface="Arial" panose="020B0604020202020204" pitchFamily="34" charset="0"/>
                <a:cs typeface="Arial" panose="020B0604020202020204" pitchFamily="34" charset="0"/>
              </a:rPr>
              <a:t>the process</a:t>
            </a: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&amp; </a:t>
            </a:r>
            <a:r>
              <a:rPr lang="en-US" sz="3600" u="sng" dirty="0" smtClean="0">
                <a:latin typeface="Arial" panose="020B0604020202020204" pitchFamily="34" charset="0"/>
                <a:cs typeface="Arial" panose="020B0604020202020204" pitchFamily="34" charset="0"/>
              </a:rPr>
              <a:t>be </a:t>
            </a:r>
            <a:r>
              <a:rPr lang="en-US" sz="3600" u="sng" dirty="0">
                <a:latin typeface="Arial" panose="020B0604020202020204" pitchFamily="34" charset="0"/>
                <a:cs typeface="Arial" panose="020B0604020202020204" pitchFamily="34" charset="0"/>
              </a:rPr>
              <a:t>there </a:t>
            </a:r>
            <a:r>
              <a:rPr lang="en-US" sz="3600" u="sng" dirty="0" smtClean="0">
                <a:latin typeface="Arial" panose="020B0604020202020204" pitchFamily="34" charset="0"/>
                <a:cs typeface="Arial" panose="020B0604020202020204" pitchFamily="34" charset="0"/>
              </a:rPr>
              <a:t>when needed </a:t>
            </a:r>
          </a:p>
          <a:p>
            <a:pPr marL="0" indent="0">
              <a:buNone/>
            </a:pPr>
            <a:r>
              <a:rPr lang="en-US" sz="3600" dirty="0" smtClean="0">
                <a:latin typeface="Arial" panose="020B0604020202020204" pitchFamily="34" charset="0"/>
                <a:cs typeface="Arial" panose="020B0604020202020204" pitchFamily="34" charset="0"/>
              </a:rPr>
              <a:t>Do not have estate documents drafted by your uncle, a general practitioner. Don’t “do it yourself” Online.</a:t>
            </a:r>
          </a:p>
          <a:p>
            <a:pPr marL="0" indent="0">
              <a:buNone/>
            </a:pPr>
            <a:r>
              <a:rPr lang="en-US" sz="3600" dirty="0">
                <a:latin typeface="Arial" panose="020B0604020202020204" pitchFamily="34" charset="0"/>
                <a:cs typeface="Arial" panose="020B0604020202020204" pitchFamily="34" charset="0"/>
              </a:rPr>
              <a:t>Do not buy insurance with the lowest premium, unless…..</a:t>
            </a:r>
          </a:p>
          <a:p>
            <a:pPr marL="0" indent="0">
              <a:buNone/>
            </a:pPr>
            <a:endParaRPr lang="en-US" sz="36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3D07EB59-5149-4B6C-94A6-6D876B82251A}" type="slidenum">
              <a:rPr lang="en-US" smtClean="0"/>
              <a:t>3</a:t>
            </a:fld>
            <a:endParaRPr lang="en-US" dirty="0"/>
          </a:p>
        </p:txBody>
      </p:sp>
    </p:spTree>
    <p:extLst>
      <p:ext uri="{BB962C8B-B14F-4D97-AF65-F5344CB8AC3E}">
        <p14:creationId xmlns:p14="http://schemas.microsoft.com/office/powerpoint/2010/main" val="3025587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1591-1.jpg"/>
          <p:cNvPicPr/>
          <p:nvPr/>
        </p:nvPicPr>
        <p:blipFill>
          <a:blip r:embed="rId2">
            <a:extLst>
              <a:ext uri="{28A0092B-C50C-407E-A947-70E740481C1C}">
                <a14:useLocalDpi xmlns:a14="http://schemas.microsoft.com/office/drawing/2010/main" val="0"/>
              </a:ext>
            </a:extLst>
          </a:blip>
          <a:srcRect/>
          <a:stretch>
            <a:fillRect/>
          </a:stretch>
        </p:blipFill>
        <p:spPr bwMode="auto">
          <a:xfrm>
            <a:off x="4068903" y="0"/>
            <a:ext cx="7906529" cy="5030984"/>
          </a:xfrm>
          <a:prstGeom prst="rect">
            <a:avLst/>
          </a:prstGeom>
          <a:noFill/>
          <a:ln>
            <a:noFill/>
          </a:ln>
        </p:spPr>
      </p:pic>
      <p:sp>
        <p:nvSpPr>
          <p:cNvPr id="3" name="Rectangle 2"/>
          <p:cNvSpPr/>
          <p:nvPr/>
        </p:nvSpPr>
        <p:spPr>
          <a:xfrm>
            <a:off x="0" y="5345500"/>
            <a:ext cx="12368463" cy="1452192"/>
          </a:xfrm>
          <a:prstGeom prst="rect">
            <a:avLst/>
          </a:prstGeom>
        </p:spPr>
        <p:txBody>
          <a:bodyPr wrap="square">
            <a:spAutoFit/>
          </a:bodyPr>
          <a:lstStyle/>
          <a:p>
            <a:pPr>
              <a:lnSpc>
                <a:spcPct val="107000"/>
              </a:lnSpc>
              <a:spcAft>
                <a:spcPts val="800"/>
              </a:spcAft>
            </a:pPr>
            <a:r>
              <a:rPr lang="en-US" sz="2800" b="1" dirty="0">
                <a:latin typeface="Arial" panose="020B0604020202020204" pitchFamily="34" charset="0"/>
                <a:ea typeface="Calibri" panose="020F0502020204030204" pitchFamily="34" charset="0"/>
                <a:cs typeface="Times New Roman" panose="02020603050405020304" pitchFamily="18" charset="0"/>
              </a:rPr>
              <a:t>We feel the pain of the 09/11-2001 terrorist attack, </a:t>
            </a:r>
            <a:r>
              <a:rPr lang="en-US" sz="2800" b="1" dirty="0" smtClean="0">
                <a:latin typeface="Arial" panose="020B0604020202020204" pitchFamily="34" charset="0"/>
                <a:ea typeface="Calibri" panose="020F0502020204030204" pitchFamily="34" charset="0"/>
                <a:cs typeface="Times New Roman" panose="02020603050405020304" pitchFamily="18" charset="0"/>
              </a:rPr>
              <a:t>current </a:t>
            </a:r>
            <a:r>
              <a:rPr lang="en-US" sz="2800" b="1" dirty="0">
                <a:latin typeface="Arial" panose="020B0604020202020204" pitchFamily="34" charset="0"/>
                <a:ea typeface="Calibri" panose="020F0502020204030204" pitchFamily="34" charset="0"/>
                <a:cs typeface="Times New Roman" panose="02020603050405020304" pitchFamily="18" charset="0"/>
              </a:rPr>
              <a:t>pandemic, </a:t>
            </a:r>
            <a:r>
              <a:rPr lang="en-US" sz="2800" b="1" dirty="0" smtClean="0">
                <a:latin typeface="Arial" panose="020B0604020202020204" pitchFamily="34" charset="0"/>
                <a:ea typeface="Calibri" panose="020F0502020204030204" pitchFamily="34" charset="0"/>
                <a:cs typeface="Times New Roman" panose="02020603050405020304" pitchFamily="18" charset="0"/>
              </a:rPr>
              <a:t>wild </a:t>
            </a:r>
            <a:r>
              <a:rPr lang="en-US" sz="2800" b="1" dirty="0">
                <a:latin typeface="Arial" panose="020B0604020202020204" pitchFamily="34" charset="0"/>
                <a:ea typeface="Calibri" panose="020F0502020204030204" pitchFamily="34" charset="0"/>
                <a:cs typeface="Times New Roman" panose="02020603050405020304" pitchFamily="18" charset="0"/>
              </a:rPr>
              <a:t>fires, hurricanes and draught. We will hopefully unite as “A Force for the Good of All Humanity.  “A force for Good" is </a:t>
            </a:r>
            <a:r>
              <a:rPr lang="en-US" sz="2800" b="1" dirty="0" smtClean="0">
                <a:latin typeface="Arial" panose="020B0604020202020204" pitchFamily="34" charset="0"/>
                <a:ea typeface="Calibri" panose="020F0502020204030204" pitchFamily="34" charset="0"/>
                <a:cs typeface="Times New Roman" panose="02020603050405020304" pitchFamily="18" charset="0"/>
              </a:rPr>
              <a:t>CSOM’s </a:t>
            </a:r>
            <a:r>
              <a:rPr lang="en-US" sz="2800" b="1" dirty="0">
                <a:latin typeface="Arial" panose="020B0604020202020204" pitchFamily="34" charset="0"/>
                <a:ea typeface="Calibri" panose="020F0502020204030204" pitchFamily="34" charset="0"/>
                <a:cs typeface="Times New Roman" panose="02020603050405020304" pitchFamily="18" charset="0"/>
              </a:rPr>
              <a:t>Mantra.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943503"/>
            <a:ext cx="4068903" cy="3046988"/>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Please send to me questions and </a:t>
            </a:r>
            <a:r>
              <a:rPr lang="en-US" sz="3200" dirty="0" smtClean="0">
                <a:latin typeface="Arial" panose="020B0604020202020204" pitchFamily="34" charset="0"/>
                <a:cs typeface="Arial" panose="020B0604020202020204" pitchFamily="34" charset="0"/>
              </a:rPr>
              <a:t>suggestions on any topic in the outline. awhitman@umn.edu; or 612-747-6015</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3D07EB59-5149-4B6C-94A6-6D876B82251A}" type="slidenum">
              <a:rPr lang="en-US" smtClean="0"/>
              <a:t>30</a:t>
            </a:fld>
            <a:endParaRPr lang="en-US" dirty="0"/>
          </a:p>
        </p:txBody>
      </p:sp>
    </p:spTree>
    <p:extLst>
      <p:ext uri="{BB962C8B-B14F-4D97-AF65-F5344CB8AC3E}">
        <p14:creationId xmlns:p14="http://schemas.microsoft.com/office/powerpoint/2010/main" val="3555600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07EB59-5149-4B6C-94A6-6D876B82251A}" type="slidenum">
              <a:rPr lang="en-US" smtClean="0"/>
              <a:t>31</a:t>
            </a:fld>
            <a:endParaRPr lang="en-US" dirty="0"/>
          </a:p>
        </p:txBody>
      </p:sp>
    </p:spTree>
    <p:extLst>
      <p:ext uri="{BB962C8B-B14F-4D97-AF65-F5344CB8AC3E}">
        <p14:creationId xmlns:p14="http://schemas.microsoft.com/office/powerpoint/2010/main" val="403221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6218"/>
            <a:ext cx="12192000" cy="6613029"/>
          </a:xfrm>
          <a:prstGeom prst="rect">
            <a:avLst/>
          </a:prstGeom>
        </p:spPr>
        <p:txBody>
          <a:bodyPr wrap="square">
            <a:spAutoFit/>
          </a:bodyPr>
          <a:lstStyle/>
          <a:p>
            <a:pPr>
              <a:lnSpc>
                <a:spcPct val="107000"/>
              </a:lnSpc>
            </a:pPr>
            <a:r>
              <a:rPr lang="en-US" sz="3600" dirty="0" smtClean="0">
                <a:latin typeface="Arial" panose="020B0604020202020204" pitchFamily="34" charset="0"/>
                <a:ea typeface="Calibri" panose="020F0502020204030204" pitchFamily="34" charset="0"/>
                <a:cs typeface="Times New Roman" panose="02020603050405020304" pitchFamily="18" charset="0"/>
              </a:rPr>
              <a:t>          Survey Questions Answered by F&amp;L members.</a:t>
            </a:r>
          </a:p>
          <a:p>
            <a:pPr>
              <a:lnSpc>
                <a:spcPct val="107000"/>
              </a:lnSpc>
            </a:pPr>
            <a:endParaRPr lang="en-US" sz="36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3600" dirty="0" smtClean="0">
                <a:latin typeface="Arial" panose="020B0604020202020204" pitchFamily="34" charset="0"/>
                <a:ea typeface="Calibri" panose="020F0502020204030204" pitchFamily="34" charset="0"/>
                <a:cs typeface="Times New Roman" panose="02020603050405020304" pitchFamily="18" charset="0"/>
              </a:rPr>
              <a:t>1</a:t>
            </a:r>
            <a:r>
              <a:rPr lang="en-US" sz="3600" dirty="0">
                <a:latin typeface="Arial" panose="020B0604020202020204" pitchFamily="34" charset="0"/>
                <a:ea typeface="Calibri" panose="020F0502020204030204" pitchFamily="34" charset="0"/>
                <a:cs typeface="Times New Roman" panose="02020603050405020304" pitchFamily="18" charset="0"/>
              </a:rPr>
              <a:t>. Are you interested in </a:t>
            </a:r>
            <a:r>
              <a:rPr lang="en-US" sz="3600" u="sng" dirty="0">
                <a:latin typeface="Arial" panose="020B0604020202020204" pitchFamily="34" charset="0"/>
                <a:ea typeface="Calibri" panose="020F0502020204030204" pitchFamily="34" charset="0"/>
                <a:cs typeface="Times New Roman" panose="02020603050405020304" pitchFamily="18" charset="0"/>
              </a:rPr>
              <a:t>Retirement Account Distributions </a:t>
            </a:r>
            <a:r>
              <a:rPr lang="en-US" sz="3600" dirty="0">
                <a:latin typeface="Arial" panose="020B0604020202020204" pitchFamily="34" charset="0"/>
                <a:ea typeface="Calibri" panose="020F0502020204030204" pitchFamily="34" charset="0"/>
                <a:cs typeface="Times New Roman" panose="02020603050405020304" pitchFamily="18" charset="0"/>
              </a:rPr>
              <a:t>To Family. So future earnings or sale will have a </a:t>
            </a:r>
            <a:r>
              <a:rPr lang="en-US" sz="3600" u="sng" dirty="0">
                <a:latin typeface="Arial" panose="020B0604020202020204" pitchFamily="34" charset="0"/>
                <a:ea typeface="Calibri" panose="020F0502020204030204" pitchFamily="34" charset="0"/>
                <a:cs typeface="Times New Roman" panose="02020603050405020304" pitchFamily="18" charset="0"/>
              </a:rPr>
              <a:t>lower  tax </a:t>
            </a:r>
            <a:r>
              <a:rPr lang="en-US" sz="3600" u="sng" dirty="0" smtClean="0">
                <a:latin typeface="Arial" panose="020B0604020202020204" pitchFamily="34" charset="0"/>
                <a:ea typeface="Calibri" panose="020F0502020204030204" pitchFamily="34" charset="0"/>
                <a:cs typeface="Times New Roman" panose="02020603050405020304" pitchFamily="18" charset="0"/>
              </a:rPr>
              <a:t>bracket?</a:t>
            </a:r>
            <a:endParaRPr lang="en-US" sz="3600"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Arial" panose="020B0604020202020204" pitchFamily="34" charset="0"/>
                <a:ea typeface="Calibri" panose="020F0502020204030204" pitchFamily="34" charset="0"/>
                <a:cs typeface="Times New Roman" panose="02020603050405020304" pitchFamily="18" charset="0"/>
              </a:rPr>
              <a:t>2. Are you interested in Retirement Account </a:t>
            </a:r>
            <a:r>
              <a:rPr lang="en-US" sz="3600" u="sng" dirty="0">
                <a:latin typeface="Arial" panose="020B0604020202020204" pitchFamily="34" charset="0"/>
                <a:ea typeface="Calibri" panose="020F0502020204030204" pitchFamily="34" charset="0"/>
                <a:cs typeface="Times New Roman" panose="02020603050405020304" pitchFamily="18" charset="0"/>
              </a:rPr>
              <a:t>Distributions To Charity? </a:t>
            </a:r>
            <a:endParaRPr lang="en-US" sz="3600" u="sng"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3600" dirty="0" smtClean="0">
                <a:latin typeface="Arial" panose="020B0604020202020204" pitchFamily="34" charset="0"/>
                <a:ea typeface="Calibri" panose="020F0502020204030204" pitchFamily="34" charset="0"/>
                <a:cs typeface="Times New Roman" panose="02020603050405020304" pitchFamily="18" charset="0"/>
              </a:rPr>
              <a:t>3</a:t>
            </a:r>
            <a:r>
              <a:rPr lang="en-US" sz="3600" dirty="0">
                <a:latin typeface="Arial" panose="020B0604020202020204" pitchFamily="34" charset="0"/>
                <a:ea typeface="Calibri" panose="020F0502020204030204" pitchFamily="34" charset="0"/>
                <a:cs typeface="Times New Roman" panose="02020603050405020304" pitchFamily="18" charset="0"/>
              </a:rPr>
              <a:t>. Are you interested in </a:t>
            </a:r>
            <a:r>
              <a:rPr lang="en-US" sz="3600" u="sng" dirty="0">
                <a:latin typeface="Arial" panose="020B0604020202020204" pitchFamily="34" charset="0"/>
                <a:ea typeface="Calibri" panose="020F0502020204030204" pitchFamily="34" charset="0"/>
                <a:cs typeface="Times New Roman" panose="02020603050405020304" pitchFamily="18" charset="0"/>
              </a:rPr>
              <a:t>gifts of investments or real estate</a:t>
            </a:r>
            <a:r>
              <a:rPr lang="en-US" sz="3600" dirty="0" smtClean="0">
                <a:latin typeface="Arial" panose="020B0604020202020204" pitchFamily="34" charset="0"/>
                <a:ea typeface="Calibri" panose="020F0502020204030204" pitchFamily="34" charset="0"/>
                <a:cs typeface="Times New Roman" panose="02020603050405020304" pitchFamily="18" charset="0"/>
              </a:rPr>
              <a: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600" dirty="0">
                <a:latin typeface="Arial" panose="020B0604020202020204" pitchFamily="34" charset="0"/>
                <a:ea typeface="Calibri" panose="020F0502020204030204" pitchFamily="34" charset="0"/>
                <a:cs typeface="Times New Roman" panose="02020603050405020304" pitchFamily="18" charset="0"/>
              </a:rPr>
              <a:t>4. Are you interested in how </a:t>
            </a:r>
            <a:r>
              <a:rPr lang="en-US" sz="3600" u="sng" dirty="0">
                <a:latin typeface="Arial" panose="020B0604020202020204" pitchFamily="34" charset="0"/>
                <a:ea typeface="Calibri" panose="020F0502020204030204" pitchFamily="34" charset="0"/>
                <a:cs typeface="Times New Roman" panose="02020603050405020304" pitchFamily="18" charset="0"/>
              </a:rPr>
              <a:t>beneficiary designations differ </a:t>
            </a:r>
            <a:r>
              <a:rPr lang="en-US" sz="3600" dirty="0">
                <a:latin typeface="Arial" panose="020B0604020202020204" pitchFamily="34" charset="0"/>
                <a:ea typeface="Calibri" panose="020F0502020204030204" pitchFamily="34" charset="0"/>
                <a:cs typeface="Times New Roman" panose="02020603050405020304" pitchFamily="18" charset="0"/>
              </a:rPr>
              <a:t>in Roth IRAs, retirement accounts, and non-retirement accounts?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4</a:t>
            </a:fld>
            <a:endParaRPr lang="en-US" dirty="0"/>
          </a:p>
        </p:txBody>
      </p:sp>
    </p:spTree>
    <p:extLst>
      <p:ext uri="{BB962C8B-B14F-4D97-AF65-F5344CB8AC3E}">
        <p14:creationId xmlns:p14="http://schemas.microsoft.com/office/powerpoint/2010/main" val="3575484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1263"/>
            <a:ext cx="10515600" cy="2171951"/>
          </a:xfrm>
        </p:spPr>
        <p:txBody>
          <a:bodyPr/>
          <a:lstStyle/>
          <a:p>
            <a:r>
              <a:rPr lang="en-US" dirty="0" smtClean="0"/>
              <a:t>                               </a:t>
            </a:r>
            <a:r>
              <a:rPr lang="en-US" sz="3600" dirty="0" smtClean="0">
                <a:latin typeface="Arial" panose="020B0604020202020204" pitchFamily="34" charset="0"/>
                <a:cs typeface="Arial" panose="020B0604020202020204" pitchFamily="34" charset="0"/>
              </a:rPr>
              <a:t>AGENDA</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5467" y="1082842"/>
            <a:ext cx="12056533" cy="5775158"/>
          </a:xfrm>
        </p:spPr>
        <p:txBody>
          <a:bodyPr>
            <a:normAutofit fontScale="92500" lnSpcReduction="20000"/>
          </a:bodyPr>
          <a:lstStyle/>
          <a:p>
            <a:pPr marL="0" indent="0" algn="ctr">
              <a:buNone/>
            </a:pP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Lower </a:t>
            </a:r>
            <a:r>
              <a:rPr lang="en-US" b="1" dirty="0">
                <a:latin typeface="Arial" panose="020B0604020202020204" pitchFamily="34" charset="0"/>
                <a:cs typeface="Arial" panose="020B0604020202020204" pitchFamily="34" charset="0"/>
              </a:rPr>
              <a:t>tax rates </a:t>
            </a:r>
            <a:r>
              <a:rPr lang="en-US" b="1" dirty="0" smtClean="0">
                <a:latin typeface="Arial" panose="020B0604020202020204" pitchFamily="34" charset="0"/>
                <a:cs typeface="Arial" panose="020B0604020202020204" pitchFamily="34" charset="0"/>
              </a:rPr>
              <a:t>increase </a:t>
            </a:r>
            <a:r>
              <a:rPr lang="en-US" b="1" dirty="0">
                <a:latin typeface="Arial" panose="020B0604020202020204" pitchFamily="34" charset="0"/>
                <a:cs typeface="Arial" panose="020B0604020202020204" pitchFamily="34" charset="0"/>
              </a:rPr>
              <a:t>of rates of </a:t>
            </a:r>
            <a:r>
              <a:rPr lang="en-US" b="1" dirty="0" smtClean="0">
                <a:latin typeface="Arial" panose="020B0604020202020204" pitchFamily="34" charset="0"/>
                <a:cs typeface="Arial" panose="020B0604020202020204" pitchFamily="34" charset="0"/>
              </a:rPr>
              <a:t>return.</a:t>
            </a:r>
            <a:endParaRPr lang="en-US" b="1"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p>
          <a:p>
            <a:pPr marL="0" indent="0" algn="ctr">
              <a:buNone/>
            </a:pPr>
            <a:r>
              <a:rPr lang="en-US" b="1" dirty="0" smtClean="0">
                <a:latin typeface="Arial" panose="020B0604020202020204" pitchFamily="34" charset="0"/>
                <a:cs typeface="Arial" panose="020B0604020202020204" pitchFamily="34" charset="0"/>
              </a:rPr>
              <a:t>DISTRIBUTIONS </a:t>
            </a:r>
            <a:r>
              <a:rPr lang="en-US" b="1" dirty="0">
                <a:latin typeface="Arial" panose="020B0604020202020204" pitchFamily="34" charset="0"/>
                <a:cs typeface="Arial" panose="020B0604020202020204" pitchFamily="34" charset="0"/>
              </a:rPr>
              <a:t>TO FAMILY- GIFTS TO LOWER INCOME TAX PERSONS</a:t>
            </a:r>
            <a:endParaRPr lang="en-US" dirty="0">
              <a:latin typeface="Arial" panose="020B0604020202020204" pitchFamily="34" charset="0"/>
              <a:cs typeface="Arial" panose="020B0604020202020204" pitchFamily="34" charset="0"/>
            </a:endParaRP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MANAGE </a:t>
            </a:r>
            <a:r>
              <a:rPr lang="en-US" b="1" dirty="0">
                <a:latin typeface="Arial" panose="020B0604020202020204" pitchFamily="34" charset="0"/>
                <a:cs typeface="Arial" panose="020B0604020202020204" pitchFamily="34" charset="0"/>
              </a:rPr>
              <a:t>RMDS </a:t>
            </a:r>
            <a:r>
              <a:rPr lang="en-US" b="1" dirty="0" smtClean="0">
                <a:latin typeface="Arial" panose="020B0604020202020204" pitchFamily="34" charset="0"/>
                <a:cs typeface="Arial" panose="020B0604020202020204" pitchFamily="34" charset="0"/>
              </a:rPr>
              <a:t>Required </a:t>
            </a:r>
            <a:r>
              <a:rPr lang="en-US" b="1" dirty="0">
                <a:latin typeface="Arial" panose="020B0604020202020204" pitchFamily="34" charset="0"/>
                <a:cs typeface="Arial" panose="020B0604020202020204" pitchFamily="34" charset="0"/>
              </a:rPr>
              <a:t>Minimum </a:t>
            </a:r>
            <a:r>
              <a:rPr lang="en-US" b="1" dirty="0" smtClean="0">
                <a:latin typeface="Arial" panose="020B0604020202020204" pitchFamily="34" charset="0"/>
                <a:cs typeface="Arial" panose="020B0604020202020204" pitchFamily="34" charset="0"/>
              </a:rPr>
              <a:t>Distributions (RMD)</a:t>
            </a: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MANAGE </a:t>
            </a:r>
            <a:r>
              <a:rPr lang="en-US" b="1" dirty="0">
                <a:latin typeface="Arial" panose="020B0604020202020204" pitchFamily="34" charset="0"/>
                <a:cs typeface="Arial" panose="020B0604020202020204" pitchFamily="34" charset="0"/>
              </a:rPr>
              <a:t>QUALIFIED CHARITABLE DISTRIBUTIONS (QCD)</a:t>
            </a:r>
            <a:endParaRPr lang="en-US" dirty="0">
              <a:latin typeface="Arial" panose="020B0604020202020204" pitchFamily="34" charset="0"/>
              <a:cs typeface="Arial" panose="020B0604020202020204" pitchFamily="34" charset="0"/>
            </a:endParaRP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FUNDING </a:t>
            </a:r>
            <a:r>
              <a:rPr lang="en-US" b="1" dirty="0">
                <a:latin typeface="Arial" panose="020B0604020202020204" pitchFamily="34" charset="0"/>
                <a:cs typeface="Arial" panose="020B0604020202020204" pitchFamily="34" charset="0"/>
              </a:rPr>
              <a:t>ROTH </a:t>
            </a:r>
            <a:r>
              <a:rPr lang="en-US" b="1" dirty="0" smtClean="0">
                <a:latin typeface="Arial" panose="020B0604020202020204" pitchFamily="34" charset="0"/>
                <a:cs typeface="Arial" panose="020B0604020202020204" pitchFamily="34" charset="0"/>
              </a:rPr>
              <a:t>IRAs</a:t>
            </a: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USING </a:t>
            </a:r>
            <a:r>
              <a:rPr lang="en-US" b="1" dirty="0">
                <a:latin typeface="Arial" panose="020B0604020202020204" pitchFamily="34" charset="0"/>
                <a:cs typeface="Arial" panose="020B0604020202020204" pitchFamily="34" charset="0"/>
              </a:rPr>
              <a:t>A DONOR ADVISED ENDOWMENT FUND</a:t>
            </a:r>
            <a:endParaRPr lang="en-US" dirty="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PRELUDE TO ESTATE </a:t>
            </a:r>
            <a:r>
              <a:rPr lang="en-US" b="1" dirty="0" smtClean="0">
                <a:latin typeface="Arial" panose="020B0604020202020204" pitchFamily="34" charset="0"/>
                <a:cs typeface="Arial" panose="020B0604020202020204" pitchFamily="34" charset="0"/>
              </a:rPr>
              <a:t>PLANNING &amp; YEAR-END TAX PLANNING WEBINARS</a:t>
            </a:r>
            <a:endParaRPr lang="en-US" dirty="0" smtClean="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rPr>
              <a:t>            </a:t>
            </a:r>
            <a:endParaRPr lang="en-US" dirty="0"/>
          </a:p>
        </p:txBody>
      </p:sp>
      <p:sp>
        <p:nvSpPr>
          <p:cNvPr id="4" name="Slide Number Placeholder 3"/>
          <p:cNvSpPr>
            <a:spLocks noGrp="1"/>
          </p:cNvSpPr>
          <p:nvPr>
            <p:ph type="sldNum" sz="quarter" idx="12"/>
          </p:nvPr>
        </p:nvSpPr>
        <p:spPr/>
        <p:txBody>
          <a:bodyPr/>
          <a:lstStyle/>
          <a:p>
            <a:fld id="{3D07EB59-5149-4B6C-94A6-6D876B82251A}" type="slidenum">
              <a:rPr lang="en-US" smtClean="0"/>
              <a:t>5</a:t>
            </a:fld>
            <a:endParaRPr lang="en-US" dirty="0"/>
          </a:p>
        </p:txBody>
      </p:sp>
    </p:spTree>
    <p:extLst>
      <p:ext uri="{BB962C8B-B14F-4D97-AF65-F5344CB8AC3E}">
        <p14:creationId xmlns:p14="http://schemas.microsoft.com/office/powerpoint/2010/main" val="1809753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images.wsj.net/im-402411?width=860&amp;height=573"/>
          <p:cNvPicPr/>
          <p:nvPr/>
        </p:nvPicPr>
        <p:blipFill>
          <a:blip r:embed="rId2">
            <a:extLst>
              <a:ext uri="{28A0092B-C50C-407E-A947-70E740481C1C}">
                <a14:useLocalDpi xmlns:a14="http://schemas.microsoft.com/office/drawing/2010/main" val="0"/>
              </a:ext>
            </a:extLst>
          </a:blip>
          <a:srcRect/>
          <a:stretch>
            <a:fillRect/>
          </a:stretch>
        </p:blipFill>
        <p:spPr bwMode="auto">
          <a:xfrm>
            <a:off x="558798" y="-762000"/>
            <a:ext cx="11345333" cy="6502400"/>
          </a:xfrm>
          <a:prstGeom prst="rect">
            <a:avLst/>
          </a:prstGeom>
          <a:noFill/>
          <a:ln>
            <a:noFill/>
          </a:ln>
        </p:spPr>
      </p:pic>
      <p:sp>
        <p:nvSpPr>
          <p:cNvPr id="5" name="Rectangle 4"/>
          <p:cNvSpPr/>
          <p:nvPr/>
        </p:nvSpPr>
        <p:spPr>
          <a:xfrm>
            <a:off x="558798" y="5994785"/>
            <a:ext cx="11096179" cy="787652"/>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Illustration: Kiersten </a:t>
            </a:r>
            <a:r>
              <a:rPr lang="en-US" dirty="0" smtClean="0">
                <a:latin typeface="Calibri" panose="020F0502020204030204" pitchFamily="34" charset="0"/>
                <a:ea typeface="Calibri" panose="020F0502020204030204" pitchFamily="34" charset="0"/>
                <a:cs typeface="Times New Roman" panose="02020603050405020304" pitchFamily="18" charset="0"/>
              </a:rPr>
              <a:t>Essenpreis</a:t>
            </a:r>
            <a:r>
              <a:rPr lang="en-US" dirty="0">
                <a:latin typeface="Calibri" panose="020F0502020204030204" pitchFamily="34" charset="0"/>
                <a:ea typeface="Calibri" panose="020F0502020204030204" pitchFamily="34" charset="0"/>
                <a:cs typeface="Times New Roman" panose="02020603050405020304" pitchFamily="18" charset="0"/>
              </a:rPr>
              <a:t>, Consider making these moves before year-end to stay ahead of Uncle </a:t>
            </a:r>
            <a:r>
              <a:rPr lang="en-US" dirty="0" smtClean="0">
                <a:latin typeface="Calibri" panose="020F0502020204030204" pitchFamily="34" charset="0"/>
                <a:ea typeface="Calibri" panose="020F0502020204030204" pitchFamily="34" charset="0"/>
                <a:cs typeface="Times New Roman" panose="02020603050405020304" pitchFamily="18" charset="0"/>
              </a:rPr>
              <a:t>Sam.</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Democrats Want to Raise Taxes. Here’s Your To-Do List. </a:t>
            </a:r>
            <a:r>
              <a:rPr lang="en-US" u="sng" dirty="0" smtClean="0">
                <a:latin typeface="Calibri" panose="020F0502020204030204" pitchFamily="34" charset="0"/>
                <a:ea typeface="Calibri" panose="020F0502020204030204" pitchFamily="34" charset="0"/>
                <a:cs typeface="Times New Roman" panose="02020603050405020304" pitchFamily="18" charset="0"/>
              </a:rPr>
              <a:t>Wall Street Journal</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Sept. 17, </a:t>
            </a:r>
            <a:r>
              <a:rPr lang="en-US" dirty="0" smtClean="0">
                <a:latin typeface="Calibri" panose="020F0502020204030204" pitchFamily="34" charset="0"/>
                <a:ea typeface="Calibri" panose="020F0502020204030204" pitchFamily="34" charset="0"/>
                <a:cs typeface="Times New Roman" panose="02020603050405020304" pitchFamily="18" charset="0"/>
              </a:rPr>
              <a:t>2021</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proposed </a:t>
            </a:r>
            <a:r>
              <a:rPr lang="en-US" dirty="0">
                <a:latin typeface="Calibri" panose="020F0502020204030204" pitchFamily="34" charset="0"/>
                <a:ea typeface="Calibri" panose="020F0502020204030204" pitchFamily="34" charset="0"/>
                <a:cs typeface="Times New Roman" panose="02020603050405020304" pitchFamily="18" charset="0"/>
              </a:rPr>
              <a:t>tax </a:t>
            </a:r>
            <a:r>
              <a:rPr lang="en-US" dirty="0" smtClean="0">
                <a:latin typeface="Calibri" panose="020F0502020204030204" pitchFamily="34" charset="0"/>
                <a:ea typeface="Calibri" panose="020F0502020204030204" pitchFamily="34" charset="0"/>
                <a:cs typeface="Times New Roman" panose="02020603050405020304" pitchFamily="18" charset="0"/>
              </a:rPr>
              <a:t>changes)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D07EB59-5149-4B6C-94A6-6D876B82251A}" type="slidenum">
              <a:rPr lang="en-US" smtClean="0"/>
              <a:t>6</a:t>
            </a:fld>
            <a:endParaRPr lang="en-US" dirty="0"/>
          </a:p>
        </p:txBody>
      </p:sp>
    </p:spTree>
    <p:extLst>
      <p:ext uri="{BB962C8B-B14F-4D97-AF65-F5344CB8AC3E}">
        <p14:creationId xmlns:p14="http://schemas.microsoft.com/office/powerpoint/2010/main" val="4033655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56533" cy="7060074"/>
          </a:xfrm>
          <a:prstGeom prst="rect">
            <a:avLst/>
          </a:prstGeom>
        </p:spPr>
        <p:txBody>
          <a:bodyPr wrap="square">
            <a:spAutoFit/>
          </a:bodyPr>
          <a:lstStyle/>
          <a:p>
            <a:pPr>
              <a:lnSpc>
                <a:spcPct val="107000"/>
              </a:lnSpc>
              <a:spcAft>
                <a:spcPts val="800"/>
              </a:spcAft>
            </a:pPr>
            <a:r>
              <a:rPr lang="en-US" sz="4000" dirty="0" smtClean="0">
                <a:latin typeface="Arial" panose="020B0604020202020204" pitchFamily="34" charset="0"/>
                <a:ea typeface="Calibri" panose="020F0502020204030204" pitchFamily="34" charset="0"/>
                <a:cs typeface="Arial" panose="020B0604020202020204" pitchFamily="34" charset="0"/>
              </a:rPr>
              <a:t>             INCOME TAXES IN PERSPECTIVE</a:t>
            </a:r>
          </a:p>
          <a:p>
            <a:pPr>
              <a:lnSpc>
                <a:spcPct val="107000"/>
              </a:lnSpc>
              <a:spcAft>
                <a:spcPts val="800"/>
              </a:spcAft>
            </a:pPr>
            <a:r>
              <a:rPr lang="en-US" sz="2800" dirty="0" smtClean="0">
                <a:latin typeface="Arial" panose="020B0604020202020204" pitchFamily="34" charset="0"/>
                <a:ea typeface="Calibri" panose="020F0502020204030204" pitchFamily="34" charset="0"/>
                <a:cs typeface="Arial" panose="020B0604020202020204" pitchFamily="34" charset="0"/>
              </a:rPr>
              <a:t>(Answers </a:t>
            </a:r>
            <a:r>
              <a:rPr lang="en-US" sz="2800" dirty="0">
                <a:latin typeface="Arial" panose="020B0604020202020204" pitchFamily="34" charset="0"/>
                <a:ea typeface="Calibri" panose="020F0502020204030204" pitchFamily="34" charset="0"/>
                <a:cs typeface="Arial" panose="020B0604020202020204" pitchFamily="34" charset="0"/>
              </a:rPr>
              <a:t>to questions: ”It depends” &amp; “It’s Complex</a:t>
            </a:r>
            <a:r>
              <a:rPr lang="en-US" sz="2800" dirty="0" smtClean="0">
                <a:latin typeface="Arial" panose="020B0604020202020204" pitchFamily="34" charset="0"/>
                <a:ea typeface="Calibri" panose="020F0502020204030204" pitchFamily="34" charset="0"/>
                <a:cs typeface="Arial" panose="020B0604020202020204" pitchFamily="34" charset="0"/>
              </a:rPr>
              <a:t>”, the </a:t>
            </a:r>
            <a:r>
              <a:rPr lang="en-US" sz="2800" dirty="0">
                <a:latin typeface="Arial" panose="020B0604020202020204" pitchFamily="34" charset="0"/>
                <a:ea typeface="Calibri" panose="020F0502020204030204" pitchFamily="34" charset="0"/>
                <a:cs typeface="Arial" panose="020B0604020202020204" pitchFamily="34" charset="0"/>
              </a:rPr>
              <a:t>14th Dalai </a:t>
            </a:r>
            <a:r>
              <a:rPr lang="en-US" sz="2800" dirty="0" smtClean="0">
                <a:latin typeface="Arial" panose="020B0604020202020204" pitchFamily="34" charset="0"/>
                <a:ea typeface="Calibri" panose="020F0502020204030204" pitchFamily="34" charset="0"/>
                <a:cs typeface="Arial" panose="020B0604020202020204" pitchFamily="34" charset="0"/>
              </a:rPr>
              <a:t>Lama.)</a:t>
            </a:r>
            <a:endParaRPr lang="en-US" sz="2800" dirty="0">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US" sz="3600" dirty="0" smtClean="0">
                <a:latin typeface="Arial" panose="020B0604020202020204" pitchFamily="34" charset="0"/>
                <a:ea typeface="Calibri" panose="020F0502020204030204" pitchFamily="34" charset="0"/>
                <a:cs typeface="Arial" panose="020B0604020202020204" pitchFamily="34" charset="0"/>
              </a:rPr>
              <a:t> Added </a:t>
            </a:r>
            <a:r>
              <a:rPr lang="en-US" sz="3600" dirty="0">
                <a:latin typeface="Arial" panose="020B0604020202020204" pitchFamily="34" charset="0"/>
                <a:ea typeface="Calibri" panose="020F0502020204030204" pitchFamily="34" charset="0"/>
                <a:cs typeface="Arial" panose="020B0604020202020204" pitchFamily="34" charset="0"/>
              </a:rPr>
              <a:t>percent mark-up </a:t>
            </a:r>
            <a:r>
              <a:rPr lang="en-US" sz="3600" dirty="0" smtClean="0">
                <a:latin typeface="Arial" panose="020B0604020202020204" pitchFamily="34" charset="0"/>
                <a:ea typeface="Calibri" panose="020F0502020204030204" pitchFamily="34" charset="0"/>
                <a:cs typeface="Arial" panose="020B0604020202020204" pitchFamily="34" charset="0"/>
              </a:rPr>
              <a:t>of income tax is 40% average, </a:t>
            </a:r>
            <a:r>
              <a:rPr lang="en-US" sz="3600" dirty="0">
                <a:latin typeface="Arial" panose="020B0604020202020204" pitchFamily="34" charset="0"/>
                <a:ea typeface="Calibri" panose="020F0502020204030204" pitchFamily="34" charset="0"/>
                <a:cs typeface="Arial" panose="020B0604020202020204" pitchFamily="34" charset="0"/>
              </a:rPr>
              <a:t>combined federal and state tax. </a:t>
            </a:r>
            <a:r>
              <a:rPr lang="en-US" sz="3600" dirty="0" smtClean="0">
                <a:latin typeface="Arial" panose="020B0604020202020204" pitchFamily="34" charset="0"/>
                <a:ea typeface="Calibri" panose="020F0502020204030204" pitchFamily="34" charset="0"/>
                <a:cs typeface="Arial" panose="020B0604020202020204" pitchFamily="34" charset="0"/>
              </a:rPr>
              <a:t>This webinar is about reducing that tax, risk </a:t>
            </a:r>
            <a:r>
              <a:rPr lang="en-US" sz="3600" dirty="0">
                <a:latin typeface="Arial" panose="020B0604020202020204" pitchFamily="34" charset="0"/>
                <a:ea typeface="Calibri" panose="020F0502020204030204" pitchFamily="34" charset="0"/>
                <a:cs typeface="Arial" panose="020B0604020202020204" pitchFamily="34" charset="0"/>
              </a:rPr>
              <a:t>free</a:t>
            </a:r>
            <a:r>
              <a:rPr lang="en-US" sz="3600" dirty="0" smtClean="0">
                <a:latin typeface="Arial" panose="020B0604020202020204" pitchFamily="34" charset="0"/>
                <a:ea typeface="Calibri" panose="020F0502020204030204" pitchFamily="34" charset="0"/>
                <a:cs typeface="Arial" panose="020B0604020202020204" pitchFamily="34" charset="0"/>
              </a:rPr>
              <a:t>. </a:t>
            </a:r>
          </a:p>
          <a:p>
            <a:pPr marL="571500" indent="-571500">
              <a:lnSpc>
                <a:spcPct val="107000"/>
              </a:lnSpc>
              <a:spcAft>
                <a:spcPts val="800"/>
              </a:spcAft>
              <a:buFont typeface="Arial" panose="020B0604020202020204" pitchFamily="34" charset="0"/>
              <a:buChar char="•"/>
            </a:pPr>
            <a:r>
              <a:rPr lang="en-US" sz="3600" dirty="0" smtClean="0">
                <a:latin typeface="Arial" panose="020B0604020202020204" pitchFamily="34" charset="0"/>
                <a:ea typeface="Calibri" panose="020F0502020204030204" pitchFamily="34" charset="0"/>
                <a:cs typeface="Arial" panose="020B0604020202020204" pitchFamily="34" charset="0"/>
              </a:rPr>
              <a:t>Retirees do not pay the most regressive charge, the FICA social security “charge”; it redistributes income.</a:t>
            </a:r>
          </a:p>
          <a:p>
            <a:pPr marL="571500" indent="-571500">
              <a:lnSpc>
                <a:spcPct val="107000"/>
              </a:lnSpc>
              <a:spcAft>
                <a:spcPts val="800"/>
              </a:spcAft>
              <a:buFont typeface="Arial" panose="020B0604020202020204" pitchFamily="34" charset="0"/>
              <a:buChar char="•"/>
            </a:pPr>
            <a:r>
              <a:rPr lang="en-US" sz="3600" dirty="0" smtClean="0">
                <a:latin typeface="Arial" panose="020B0604020202020204" pitchFamily="34" charset="0"/>
                <a:ea typeface="Calibri" panose="020F0502020204030204" pitchFamily="34" charset="0"/>
                <a:cs typeface="Arial" panose="020B0604020202020204" pitchFamily="34" charset="0"/>
              </a:rPr>
              <a:t>Signal retirees pay more tax than married joint filers</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smtClean="0">
                <a:latin typeface="Arial" panose="020B0604020202020204" pitchFamily="34" charset="0"/>
                <a:ea typeface="Calibri" panose="020F0502020204030204" pitchFamily="34" charset="0"/>
                <a:cs typeface="Arial" panose="020B0604020202020204" pitchFamily="34" charset="0"/>
              </a:rPr>
              <a:t>Signal returns </a:t>
            </a:r>
            <a:r>
              <a:rPr lang="en-US" sz="3600" dirty="0">
                <a:latin typeface="Arial" panose="020B0604020202020204" pitchFamily="34" charset="0"/>
                <a:ea typeface="Calibri" panose="020F0502020204030204" pitchFamily="34" charset="0"/>
                <a:cs typeface="Arial" panose="020B0604020202020204" pitchFamily="34" charset="0"/>
              </a:rPr>
              <a:t>give </a:t>
            </a:r>
            <a:r>
              <a:rPr lang="en-US" sz="3600" dirty="0" smtClean="0">
                <a:latin typeface="Arial" panose="020B0604020202020204" pitchFamily="34" charset="0"/>
                <a:ea typeface="Calibri" panose="020F0502020204030204" pitchFamily="34" charset="0"/>
                <a:cs typeface="Arial" panose="020B0604020202020204" pitchFamily="34" charset="0"/>
              </a:rPr>
              <a:t>a </a:t>
            </a:r>
            <a:r>
              <a:rPr lang="en-US" sz="3600" dirty="0">
                <a:latin typeface="Arial" panose="020B0604020202020204" pitchFamily="34" charset="0"/>
                <a:ea typeface="Calibri" panose="020F0502020204030204" pitchFamily="34" charset="0"/>
                <a:cs typeface="Arial" panose="020B0604020202020204" pitchFamily="34" charset="0"/>
              </a:rPr>
              <a:t>higher tax with a higher tax rate</a:t>
            </a:r>
            <a:r>
              <a:rPr lang="en-US" sz="3600" dirty="0" smtClean="0">
                <a:latin typeface="Arial" panose="020B0604020202020204" pitchFamily="34" charset="0"/>
                <a:ea typeface="Calibri" panose="020F0502020204030204" pitchFamily="34" charset="0"/>
                <a:cs typeface="Arial" panose="020B0604020202020204" pitchFamily="34" charset="0"/>
              </a:rPr>
              <a:t>.</a:t>
            </a:r>
          </a:p>
          <a:p>
            <a:pPr marL="571500" indent="-571500">
              <a:lnSpc>
                <a:spcPct val="107000"/>
              </a:lnSpc>
              <a:spcAft>
                <a:spcPts val="800"/>
              </a:spcAft>
              <a:buFont typeface="Arial" panose="020B0604020202020204" pitchFamily="34" charset="0"/>
              <a:buChar char="•"/>
            </a:pPr>
            <a:r>
              <a:rPr lang="en-US" sz="3600" dirty="0" smtClean="0">
                <a:latin typeface="Arial" panose="020B0604020202020204" pitchFamily="34" charset="0"/>
                <a:ea typeface="Calibri" panose="020F0502020204030204" pitchFamily="34" charset="0"/>
                <a:cs typeface="Arial" panose="020B0604020202020204" pitchFamily="34" charset="0"/>
              </a:rPr>
              <a:t>2021 credits provide a “minimum guaranteed” income: Child Tax &amp; Earned income credits; not in future years.</a:t>
            </a:r>
            <a:endParaRPr lang="en-US" sz="3600" dirty="0">
              <a:latin typeface="Arial" panose="020B060402020202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7</a:t>
            </a:fld>
            <a:endParaRPr lang="en-US" dirty="0"/>
          </a:p>
        </p:txBody>
      </p:sp>
    </p:spTree>
    <p:extLst>
      <p:ext uri="{BB962C8B-B14F-4D97-AF65-F5344CB8AC3E}">
        <p14:creationId xmlns:p14="http://schemas.microsoft.com/office/powerpoint/2010/main" val="2854190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descr="20th Judicial Circuit: Lee Jud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73100"/>
            <a:ext cx="2933700" cy="3316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2" descr="6F395E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714374"/>
            <a:ext cx="8974667" cy="61436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715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3" name="Rectangle 4"/>
          <p:cNvSpPr>
            <a:spLocks noChangeArrowheads="1"/>
          </p:cNvSpPr>
          <p:nvPr/>
        </p:nvSpPr>
        <p:spPr bwMode="auto">
          <a:xfrm>
            <a:off x="0" y="3114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52400" y="3989400"/>
            <a:ext cx="9059471" cy="46166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Judge Learned Hand</a:t>
            </a:r>
          </a:p>
        </p:txBody>
      </p:sp>
      <p:sp>
        <p:nvSpPr>
          <p:cNvPr id="6" name="Slide Number Placeholder 5"/>
          <p:cNvSpPr>
            <a:spLocks noGrp="1"/>
          </p:cNvSpPr>
          <p:nvPr>
            <p:ph type="sldNum" sz="quarter" idx="12"/>
          </p:nvPr>
        </p:nvSpPr>
        <p:spPr/>
        <p:txBody>
          <a:bodyPr/>
          <a:lstStyle/>
          <a:p>
            <a:fld id="{3D07EB59-5149-4B6C-94A6-6D876B82251A}" type="slidenum">
              <a:rPr lang="en-US" smtClean="0"/>
              <a:t>8</a:t>
            </a:fld>
            <a:endParaRPr lang="en-US" dirty="0"/>
          </a:p>
        </p:txBody>
      </p:sp>
    </p:spTree>
    <p:extLst>
      <p:ext uri="{BB962C8B-B14F-4D97-AF65-F5344CB8AC3E}">
        <p14:creationId xmlns:p14="http://schemas.microsoft.com/office/powerpoint/2010/main" val="1177345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93600" cy="6225422"/>
          </a:xfrm>
          <a:prstGeom prst="rect">
            <a:avLst/>
          </a:prstGeom>
        </p:spPr>
        <p:txBody>
          <a:bodyPr wrap="square">
            <a:spAutoFit/>
          </a:bodyPr>
          <a:lstStyle/>
          <a:p>
            <a:pPr>
              <a:lnSpc>
                <a:spcPct val="107000"/>
              </a:lnSpc>
              <a:spcAft>
                <a:spcPts val="800"/>
              </a:spcAft>
            </a:pPr>
            <a:r>
              <a:rPr lang="en-US" sz="3600" b="1" dirty="0">
                <a:latin typeface="Arial" panose="020B0604020202020204" pitchFamily="34" charset="0"/>
                <a:ea typeface="Calibri" panose="020F0502020204030204" pitchFamily="34" charset="0"/>
                <a:cs typeface="Times New Roman" panose="02020603050405020304" pitchFamily="18" charset="0"/>
              </a:rPr>
              <a:t>DISTRIBUTIONS TO FAMILY- GIFTS TO LOWER INCOME TAX </a:t>
            </a:r>
            <a:r>
              <a:rPr lang="en-US" sz="3600" b="1" dirty="0" smtClean="0">
                <a:latin typeface="Arial" panose="020B0604020202020204" pitchFamily="34" charset="0"/>
                <a:ea typeface="Calibri" panose="020F0502020204030204" pitchFamily="34" charset="0"/>
                <a:cs typeface="Times New Roman" panose="02020603050405020304" pitchFamily="18" charset="0"/>
              </a:rPr>
              <a:t>PERSONS</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600" dirty="0" smtClean="0">
                <a:latin typeface="Arial" panose="020B0604020202020204" pitchFamily="34" charset="0"/>
                <a:ea typeface="Calibri" panose="020F0502020204030204" pitchFamily="34" charset="0"/>
                <a:cs typeface="Times New Roman" panose="02020603050405020304" pitchFamily="18" charset="0"/>
              </a:rPr>
              <a:t>Fund Roth IRAs of a Child When the Child Earns Income.</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3600" dirty="0" smtClean="0">
              <a:latin typeface="Arial" panose="020B060402020202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600" dirty="0" smtClean="0">
                <a:latin typeface="Arial" panose="020B0604020202020204" pitchFamily="34" charset="0"/>
                <a:ea typeface="Calibri" panose="020F0502020204030204" pitchFamily="34" charset="0"/>
                <a:cs typeface="Times New Roman" panose="02020603050405020304" pitchFamily="18" charset="0"/>
              </a:rPr>
              <a:t>Fund </a:t>
            </a:r>
            <a:r>
              <a:rPr lang="en-US" sz="3600" dirty="0">
                <a:latin typeface="Arial" panose="020B0604020202020204" pitchFamily="34" charset="0"/>
                <a:ea typeface="Calibri" panose="020F0502020204030204" pitchFamily="34" charset="0"/>
                <a:cs typeface="Times New Roman" panose="02020603050405020304" pitchFamily="18" charset="0"/>
              </a:rPr>
              <a:t>Gifts to </a:t>
            </a:r>
            <a:r>
              <a:rPr lang="en-US" sz="3600" dirty="0" smtClean="0">
                <a:latin typeface="Arial" panose="020B0604020202020204" pitchFamily="34" charset="0"/>
                <a:ea typeface="Calibri" panose="020F0502020204030204" pitchFamily="34" charset="0"/>
                <a:cs typeface="Times New Roman" panose="02020603050405020304" pitchFamily="18" charset="0"/>
              </a:rPr>
              <a:t>Minors, </a:t>
            </a:r>
            <a:r>
              <a:rPr lang="en-US" sz="3600" dirty="0">
                <a:latin typeface="Arial" panose="020B0604020202020204" pitchFamily="34" charset="0"/>
                <a:ea typeface="Calibri" panose="020F0502020204030204" pitchFamily="34" charset="0"/>
                <a:cs typeface="Times New Roman" panose="02020603050405020304" pitchFamily="18" charset="0"/>
              </a:rPr>
              <a:t>Coverdale </a:t>
            </a:r>
            <a:r>
              <a:rPr lang="en-US" sz="3600" dirty="0" smtClean="0">
                <a:latin typeface="Arial" panose="020B0604020202020204" pitchFamily="34" charset="0"/>
                <a:ea typeface="Calibri" panose="020F0502020204030204" pitchFamily="34" charset="0"/>
                <a:cs typeface="Times New Roman" panose="02020603050405020304" pitchFamily="18" charset="0"/>
              </a:rPr>
              <a:t>Savings, </a:t>
            </a:r>
            <a:r>
              <a:rPr lang="en-US" sz="3600" dirty="0">
                <a:latin typeface="Arial" panose="020B0604020202020204" pitchFamily="34" charset="0"/>
                <a:ea typeface="Calibri" panose="020F0502020204030204" pitchFamily="34" charset="0"/>
                <a:cs typeface="Times New Roman" panose="02020603050405020304" pitchFamily="18" charset="0"/>
              </a:rPr>
              <a:t>“529 Plans” </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600" dirty="0" smtClean="0">
                <a:latin typeface="Arial" panose="020B0604020202020204" pitchFamily="34" charset="0"/>
                <a:ea typeface="Calibri" panose="020F0502020204030204" pitchFamily="34" charset="0"/>
                <a:cs typeface="Times New Roman" panose="02020603050405020304" pitchFamily="18" charset="0"/>
              </a:rPr>
              <a:t>Beware of Investment Rankings based on annual</a:t>
            </a:r>
          </a:p>
          <a:p>
            <a:pPr marL="457200" marR="0">
              <a:lnSpc>
                <a:spcPct val="107000"/>
              </a:lnSpc>
              <a:spcBef>
                <a:spcPts val="0"/>
              </a:spcBef>
              <a:spcAft>
                <a:spcPts val="0"/>
              </a:spcAft>
            </a:pPr>
            <a:r>
              <a:rPr lang="en-US" sz="3600" dirty="0">
                <a:latin typeface="Arial" panose="020B0604020202020204" pitchFamily="34" charset="0"/>
                <a:ea typeface="Calibri" panose="020F0502020204030204" pitchFamily="34" charset="0"/>
                <a:cs typeface="Times New Roman" panose="02020603050405020304" pitchFamily="18" charset="0"/>
              </a:rPr>
              <a:t> </a:t>
            </a:r>
            <a:r>
              <a:rPr lang="en-US" sz="3600" dirty="0" smtClean="0">
                <a:latin typeface="Arial" panose="020B0604020202020204" pitchFamily="34" charset="0"/>
                <a:ea typeface="Calibri" panose="020F0502020204030204" pitchFamily="34" charset="0"/>
                <a:cs typeface="Times New Roman" panose="02020603050405020304" pitchFamily="18" charset="0"/>
              </a:rPr>
              <a:t>      investment returns, check 5 &amp; 10 year.</a:t>
            </a:r>
            <a:endParaRPr lang="en-US" sz="3600" dirty="0" smtClean="0">
              <a:latin typeface="Calibri" panose="020F0502020204030204" pitchFamily="34" charset="0"/>
              <a:ea typeface="Calibri" panose="020F0502020204030204" pitchFamily="34" charset="0"/>
              <a:cs typeface="Times New Roman" panose="02020603050405020304" pitchFamily="18" charset="0"/>
            </a:endParaRPr>
          </a:p>
          <a:p>
            <a:pPr marL="628650" marR="0">
              <a:lnSpc>
                <a:spcPct val="107000"/>
              </a:lnSpc>
              <a:spcBef>
                <a:spcPts val="0"/>
              </a:spcBef>
              <a:spcAft>
                <a:spcPts val="800"/>
              </a:spcAft>
            </a:pPr>
            <a:r>
              <a:rPr lang="en-US" sz="3600"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tooltip="Home"/>
              </a:rPr>
              <a:t>Home </a:t>
            </a:r>
            <a:r>
              <a:rPr lang="en-US" sz="3600" dirty="0">
                <a:latin typeface="Arial" panose="020B0604020202020204" pitchFamily="34" charset="0"/>
                <a:ea typeface="Calibri" panose="020F0502020204030204" pitchFamily="34" charset="0"/>
                <a:cs typeface="Times New Roman" panose="02020603050405020304" pitchFamily="18" charset="0"/>
              </a:rPr>
              <a:t>// </a:t>
            </a:r>
            <a:r>
              <a:rPr lang="en-US" sz="36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tooltip="Learn about college planning"/>
              </a:rPr>
              <a:t>College Savings 101 </a:t>
            </a:r>
            <a:r>
              <a:rPr lang="en-US" sz="3600" dirty="0">
                <a:latin typeface="Arial" panose="020B0604020202020204" pitchFamily="34" charset="0"/>
                <a:ea typeface="Calibri" panose="020F0502020204030204" pitchFamily="34" charset="0"/>
                <a:cs typeface="Times New Roman" panose="02020603050405020304" pitchFamily="18" charset="0"/>
              </a:rPr>
              <a:t>// </a:t>
            </a:r>
            <a:r>
              <a:rPr lang="en-US" sz="36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4"/>
              </a:rPr>
              <a:t>Coverdell ESA </a:t>
            </a:r>
            <a:r>
              <a:rPr lang="en-US" sz="3600" dirty="0">
                <a:latin typeface="Arial" panose="020B0604020202020204" pitchFamily="34" charset="0"/>
                <a:ea typeface="Calibri" panose="020F0502020204030204" pitchFamily="34" charset="0"/>
                <a:cs typeface="Times New Roman" panose="02020603050405020304" pitchFamily="18" charset="0"/>
              </a:rPr>
              <a:t>// </a:t>
            </a:r>
            <a:r>
              <a:rPr lang="en-US" sz="36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5" tooltip="Coverdell ESA providers"/>
              </a:rPr>
              <a:t>Coverdell ESA providers </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Arial" panose="020B0604020202020204" pitchFamily="34" charset="0"/>
                <a:ea typeface="Calibri" panose="020F0502020204030204" pitchFamily="34" charset="0"/>
                <a:cs typeface="Times New Roman" panose="02020603050405020304" pitchFamily="18" charset="0"/>
              </a:rPr>
              <a:t>At Fidelity site)</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3600" dirty="0">
                <a:latin typeface="Arial" panose="020B0604020202020204" pitchFamily="34" charset="0"/>
                <a:ea typeface="Calibri" panose="020F0502020204030204" pitchFamily="34" charset="0"/>
                <a:cs typeface="Times New Roman" panose="02020603050405020304" pitchFamily="18" charset="0"/>
              </a:rPr>
              <a:t>Gifts: $15,000 Single &amp; $30,000 Joint are not gift limits.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D07EB59-5149-4B6C-94A6-6D876B82251A}" type="slidenum">
              <a:rPr lang="en-US" smtClean="0"/>
              <a:t>9</a:t>
            </a:fld>
            <a:endParaRPr lang="en-US" dirty="0"/>
          </a:p>
        </p:txBody>
      </p:sp>
    </p:spTree>
    <p:extLst>
      <p:ext uri="{BB962C8B-B14F-4D97-AF65-F5344CB8AC3E}">
        <p14:creationId xmlns:p14="http://schemas.microsoft.com/office/powerpoint/2010/main" val="909982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35954</TotalTime>
  <Words>2276</Words>
  <Application>Microsoft Office PowerPoint</Application>
  <PresentationFormat>Widescreen</PresentationFormat>
  <Paragraphs>209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Symbol</vt:lpstr>
      <vt:lpstr>Times New Roman</vt:lpstr>
      <vt:lpstr>Office Theme</vt:lpstr>
      <vt:lpstr>Tax Efficient Distributions to Family and Charities    Andy Whitman, Chair Finance &amp; Law 09/20/2021  (All errors &amp; opinions are mine.)</vt:lpstr>
      <vt:lpstr>Thanks for supporting UMRA and UMN!</vt:lpstr>
      <vt:lpstr>                 An Educational Exercise      Contact Your Advisor Specialists Each Area   (Please use Chat and write questions in classroom)</vt:lpstr>
      <vt:lpstr>PowerPoint Presentation</vt:lpstr>
      <vt:lpstr>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Supporting UMRA and UMN!</vt:lpstr>
      <vt:lpstr>PowerPoint Presentation</vt:lpstr>
      <vt:lpstr>PowerPoint Presentation</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Sept.20: Tax Efficient Distributions to Family and Charities, Monday, 1:30p – Andy Whitman, Chair Finance &amp; Law Group.</dc:title>
  <dc:creator>Andrew F Whitman</dc:creator>
  <cp:lastModifiedBy>Andrew F Whitman</cp:lastModifiedBy>
  <cp:revision>90</cp:revision>
  <dcterms:created xsi:type="dcterms:W3CDTF">2021-08-09T20:05:51Z</dcterms:created>
  <dcterms:modified xsi:type="dcterms:W3CDTF">2021-10-17T20:03:21Z</dcterms:modified>
</cp:coreProperties>
</file>